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1763" r:id="rId2"/>
    <p:sldId id="1911" r:id="rId3"/>
    <p:sldId id="2006" r:id="rId4"/>
    <p:sldId id="1970" r:id="rId5"/>
    <p:sldId id="294" r:id="rId6"/>
    <p:sldId id="1989" r:id="rId7"/>
    <p:sldId id="1991" r:id="rId8"/>
    <p:sldId id="298" r:id="rId9"/>
    <p:sldId id="2009" r:id="rId10"/>
    <p:sldId id="1992" r:id="rId11"/>
    <p:sldId id="1995" r:id="rId12"/>
    <p:sldId id="1996" r:id="rId13"/>
    <p:sldId id="1997" r:id="rId14"/>
    <p:sldId id="1998" r:id="rId15"/>
    <p:sldId id="1999" r:id="rId16"/>
    <p:sldId id="2000" r:id="rId17"/>
    <p:sldId id="2001" r:id="rId18"/>
    <p:sldId id="2002" r:id="rId19"/>
    <p:sldId id="1960" r:id="rId20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5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8A8A8D-4E18-4B96-9D79-E5D02F5A1566}" type="datetimeFigureOut">
              <a:rPr lang="zh-CN" altLang="en-US" smtClean="0"/>
              <a:t>2022-9-22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CA2949-9DE3-4FDA-89B5-B5180F1E16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76E7B09E-6B7E-48ED-86EB-FE1A5CB9F4E5}" type="slidenum">
              <a:rPr kumimoji="0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A02C2B-AB07-44FC-AA4C-D5775EF712B9}" type="datetimeFigureOut">
              <a:rPr lang="zh-CN" altLang="en-US"/>
              <a:t>2022-9-22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5FB926-D849-403D-80A4-8EC32F7CF75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239783-BF35-4726-B5EC-059BF3C856C2}" type="datetimeFigureOut">
              <a:rPr lang="zh-CN" altLang="en-US"/>
              <a:t>2022-9-22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CB3CE5-550F-44CF-BD71-0B3D6A09513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1" y="0"/>
            <a:ext cx="1218776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7"/>
          <p:cNvGrpSpPr/>
          <p:nvPr userDrawn="1"/>
        </p:nvGrpSpPr>
        <p:grpSpPr bwMode="auto">
          <a:xfrm>
            <a:off x="419100" y="7878233"/>
            <a:ext cx="10043584" cy="1610784"/>
            <a:chOff x="839789" y="0"/>
            <a:chExt cx="10044115" cy="1612714"/>
          </a:xfrm>
        </p:grpSpPr>
        <p:cxnSp>
          <p:nvCxnSpPr>
            <p:cNvPr id="6" name="直接连接符 5"/>
            <p:cNvCxnSpPr/>
            <p:nvPr userDrawn="1"/>
          </p:nvCxnSpPr>
          <p:spPr>
            <a:xfrm>
              <a:off x="867308" y="14835"/>
              <a:ext cx="3056628" cy="149403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 userDrawn="1"/>
          </p:nvCxnSpPr>
          <p:spPr>
            <a:xfrm flipH="1">
              <a:off x="8328952" y="27550"/>
              <a:ext cx="2554952" cy="149615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 userDrawn="1"/>
          </p:nvCxnSpPr>
          <p:spPr>
            <a:xfrm flipH="1">
              <a:off x="2738540" y="0"/>
              <a:ext cx="660435" cy="43443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 userDrawn="1"/>
          </p:nvCxnSpPr>
          <p:spPr>
            <a:xfrm>
              <a:off x="4313423" y="0"/>
              <a:ext cx="315399" cy="116344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 userDrawn="1"/>
          </p:nvCxnSpPr>
          <p:spPr>
            <a:xfrm flipH="1">
              <a:off x="5325243" y="0"/>
              <a:ext cx="992768" cy="116344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 userDrawn="1"/>
          </p:nvCxnSpPr>
          <p:spPr>
            <a:xfrm flipH="1">
              <a:off x="7310782" y="0"/>
              <a:ext cx="541895" cy="116344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 userDrawn="1"/>
          </p:nvCxnSpPr>
          <p:spPr>
            <a:xfrm>
              <a:off x="7852677" y="0"/>
              <a:ext cx="1365322" cy="87735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 userDrawn="1"/>
          </p:nvCxnSpPr>
          <p:spPr>
            <a:xfrm>
              <a:off x="6358231" y="0"/>
              <a:ext cx="2859767" cy="87735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39789" y="0"/>
              <a:ext cx="4474870" cy="116768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 userDrawn="1"/>
          </p:nvSpPr>
          <p:spPr>
            <a:xfrm>
              <a:off x="9173547" y="830727"/>
              <a:ext cx="99488" cy="1017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6660" eaLnBrk="1" hangingPunct="1">
                <a:buFont typeface="Arial" panose="020B0604020202020204" pitchFamily="34" charset="0"/>
                <a:buNone/>
                <a:defRPr/>
              </a:pPr>
              <a:endParaRPr lang="zh-CN" altLang="en-US" sz="2400" b="1">
                <a:solidFill>
                  <a:srgbClr val="0E5177"/>
                </a:solidFill>
                <a:cs typeface="+mn-ea"/>
                <a:sym typeface="+mn-lt"/>
              </a:endParaRPr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227346" y="1513111"/>
              <a:ext cx="101605" cy="9960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6660" eaLnBrk="1" hangingPunct="1">
                <a:buFont typeface="Arial" panose="020B0604020202020204" pitchFamily="34" charset="0"/>
                <a:buNone/>
                <a:defRPr/>
              </a:pPr>
              <a:endParaRPr lang="zh-CN" altLang="en-US" sz="2400" b="1">
                <a:solidFill>
                  <a:srgbClr val="0E5177"/>
                </a:solidFill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7605013" y="353908"/>
              <a:ext cx="101605" cy="9960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6660" eaLnBrk="1" hangingPunct="1">
                <a:buFont typeface="Arial" panose="020B0604020202020204" pitchFamily="34" charset="0"/>
                <a:buNone/>
                <a:defRPr/>
              </a:pPr>
              <a:endParaRPr lang="zh-CN" altLang="en-US" sz="2400" b="1">
                <a:solidFill>
                  <a:srgbClr val="0E5177"/>
                </a:solidFill>
                <a:cs typeface="+mn-ea"/>
                <a:sym typeface="+mn-lt"/>
              </a:endParaRPr>
            </a:p>
          </p:txBody>
        </p:sp>
        <p:sp>
          <p:nvSpPr>
            <p:cNvPr id="18" name="椭圆 17"/>
            <p:cNvSpPr/>
            <p:nvPr userDrawn="1"/>
          </p:nvSpPr>
          <p:spPr>
            <a:xfrm>
              <a:off x="7262095" y="1112582"/>
              <a:ext cx="99489" cy="1017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6660" eaLnBrk="1" hangingPunct="1">
                <a:buFont typeface="Arial" panose="020B0604020202020204" pitchFamily="34" charset="0"/>
                <a:buNone/>
                <a:defRPr/>
              </a:pPr>
              <a:endParaRPr lang="zh-CN" altLang="en-US" sz="2400" b="1">
                <a:solidFill>
                  <a:srgbClr val="0E5177"/>
                </a:solidFill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5771883" y="531921"/>
              <a:ext cx="99489" cy="9960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6660" eaLnBrk="1" hangingPunct="1">
                <a:buFont typeface="Arial" panose="020B0604020202020204" pitchFamily="34" charset="0"/>
                <a:buNone/>
                <a:defRPr/>
              </a:pPr>
              <a:endParaRPr lang="zh-CN" altLang="en-US" sz="2400" b="1">
                <a:solidFill>
                  <a:srgbClr val="0E5177"/>
                </a:solidFill>
                <a:cs typeface="+mn-ea"/>
                <a:sym typeface="+mn-lt"/>
              </a:endParaRPr>
            </a:p>
          </p:txBody>
        </p:sp>
        <p:sp>
          <p:nvSpPr>
            <p:cNvPr id="20" name="椭圆 19"/>
            <p:cNvSpPr/>
            <p:nvPr userDrawn="1"/>
          </p:nvSpPr>
          <p:spPr>
            <a:xfrm>
              <a:off x="4529335" y="928211"/>
              <a:ext cx="101605" cy="9960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6660" eaLnBrk="1" hangingPunct="1">
                <a:buFont typeface="Arial" panose="020B0604020202020204" pitchFamily="34" charset="0"/>
                <a:buNone/>
                <a:defRPr/>
              </a:pPr>
              <a:endParaRPr lang="zh-CN" altLang="en-US" sz="2400" b="1">
                <a:solidFill>
                  <a:srgbClr val="0E5177"/>
                </a:solidFill>
                <a:cs typeface="+mn-ea"/>
                <a:sym typeface="+mn-lt"/>
              </a:endParaRPr>
            </a:p>
          </p:txBody>
        </p:sp>
        <p:sp>
          <p:nvSpPr>
            <p:cNvPr id="21" name="椭圆 20"/>
            <p:cNvSpPr/>
            <p:nvPr userDrawn="1"/>
          </p:nvSpPr>
          <p:spPr>
            <a:xfrm>
              <a:off x="2653869" y="419602"/>
              <a:ext cx="99488" cy="9960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6660" eaLnBrk="1" hangingPunct="1">
                <a:buFont typeface="Arial" panose="020B0604020202020204" pitchFamily="34" charset="0"/>
                <a:buNone/>
                <a:defRPr/>
              </a:pPr>
              <a:endParaRPr lang="zh-CN" altLang="en-US" sz="2400" b="1">
                <a:solidFill>
                  <a:srgbClr val="0E5177"/>
                </a:solidFill>
                <a:cs typeface="+mn-ea"/>
                <a:sym typeface="+mn-lt"/>
              </a:endParaRPr>
            </a:p>
          </p:txBody>
        </p:sp>
        <p:cxnSp>
          <p:nvCxnSpPr>
            <p:cNvPr id="22" name="直接连接符 21"/>
            <p:cNvCxnSpPr>
              <a:endCxn id="93" idx="7"/>
            </p:cNvCxnSpPr>
            <p:nvPr userDrawn="1"/>
          </p:nvCxnSpPr>
          <p:spPr>
            <a:xfrm flipH="1">
              <a:off x="3329121" y="0"/>
              <a:ext cx="965251" cy="10723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/>
            <p:cNvSpPr/>
            <p:nvPr userDrawn="1"/>
          </p:nvSpPr>
          <p:spPr>
            <a:xfrm rot="20939693">
              <a:off x="3250800" y="1063840"/>
              <a:ext cx="101605" cy="9960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6660" eaLnBrk="1" hangingPunct="1">
                <a:buFont typeface="Arial" panose="020B0604020202020204" pitchFamily="34" charset="0"/>
                <a:buNone/>
                <a:defRPr/>
              </a:pPr>
              <a:endParaRPr lang="zh-CN" altLang="en-US" sz="2400" b="1">
                <a:solidFill>
                  <a:srgbClr val="0E5177"/>
                </a:solidFill>
                <a:cs typeface="+mn-ea"/>
                <a:sym typeface="+mn-lt"/>
              </a:endParaRPr>
            </a:p>
          </p:txBody>
        </p:sp>
        <p:sp>
          <p:nvSpPr>
            <p:cNvPr id="24" name="椭圆 23"/>
            <p:cNvSpPr/>
            <p:nvPr userDrawn="1"/>
          </p:nvSpPr>
          <p:spPr>
            <a:xfrm>
              <a:off x="5255389" y="1118939"/>
              <a:ext cx="99489" cy="9960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6660" eaLnBrk="1" hangingPunct="1">
                <a:buFont typeface="Arial" panose="020B0604020202020204" pitchFamily="34" charset="0"/>
                <a:buNone/>
                <a:defRPr/>
              </a:pPr>
              <a:endParaRPr lang="zh-CN" altLang="en-US" sz="2400" b="1">
                <a:solidFill>
                  <a:srgbClr val="0E5177"/>
                </a:solidFill>
                <a:cs typeface="+mn-ea"/>
                <a:sym typeface="+mn-lt"/>
              </a:endParaRPr>
            </a:p>
          </p:txBody>
        </p:sp>
        <p:sp>
          <p:nvSpPr>
            <p:cNvPr id="25" name="椭圆 24"/>
            <p:cNvSpPr/>
            <p:nvPr userDrawn="1"/>
          </p:nvSpPr>
          <p:spPr>
            <a:xfrm>
              <a:off x="3587368" y="673906"/>
              <a:ext cx="99489" cy="9960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6660" eaLnBrk="1" hangingPunct="1">
                <a:buFont typeface="Arial" panose="020B0604020202020204" pitchFamily="34" charset="0"/>
                <a:buNone/>
                <a:defRPr/>
              </a:pPr>
              <a:endParaRPr lang="zh-CN" altLang="en-US" sz="2400" b="1">
                <a:solidFill>
                  <a:srgbClr val="0E5177"/>
                </a:solidFill>
                <a:cs typeface="+mn-ea"/>
                <a:sym typeface="+mn-lt"/>
              </a:endParaRPr>
            </a:p>
          </p:txBody>
        </p:sp>
        <p:sp>
          <p:nvSpPr>
            <p:cNvPr id="26" name="椭圆 25"/>
            <p:cNvSpPr/>
            <p:nvPr userDrawn="1"/>
          </p:nvSpPr>
          <p:spPr>
            <a:xfrm>
              <a:off x="3873133" y="1468608"/>
              <a:ext cx="101605" cy="9960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6660" eaLnBrk="1" hangingPunct="1">
                <a:buFont typeface="Arial" panose="020B0604020202020204" pitchFamily="34" charset="0"/>
                <a:buNone/>
                <a:defRPr/>
              </a:pPr>
              <a:endParaRPr lang="zh-CN" altLang="en-US" sz="2400" b="1">
                <a:solidFill>
                  <a:srgbClr val="0E5177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777917" y="1657175"/>
            <a:ext cx="10575884" cy="4519789"/>
          </a:xfrm>
        </p:spPr>
        <p:txBody>
          <a:bodyPr lIns="0" tIns="0" rIns="0" bIns="0"/>
          <a:lstStyle>
            <a:lvl1pPr>
              <a:lnSpc>
                <a:spcPct val="120000"/>
              </a:lnSpc>
              <a:defRPr sz="3600" spc="131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20000"/>
              </a:lnSpc>
              <a:defRPr sz="3200" spc="131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2800" spc="131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2400" spc="131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2400" spc="131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357870-B3E7-46E0-9A2E-71303F263C97}" type="datetimeFigureOut">
              <a:rPr lang="zh-CN" altLang="en-US"/>
              <a:t>2022-9-22</a:t>
            </a:fld>
            <a:endParaRPr lang="zh-CN" altLang="en-US"/>
          </a:p>
        </p:txBody>
      </p:sp>
      <p:sp>
        <p:nvSpPr>
          <p:cNvPr id="2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71016F-FFC0-4A27-921E-09C494FF62E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6185"/>
            <a:ext cx="10515600" cy="1325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6684"/>
            <a:ext cx="10515600" cy="4351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4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1216660" eaLnBrk="1" hangingPunct="1">
              <a:buFont typeface="Arial" panose="020B0604020202020204" pitchFamily="34" charset="0"/>
              <a:buNone/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3E8EC36-2674-4F06-9867-FB66731A0585}" type="datetimeFigureOut">
              <a:rPr lang="zh-CN" altLang="en-US"/>
              <a:t>2022-9-22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4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1216660" eaLnBrk="1" hangingPunct="1">
              <a:buFont typeface="Arial" panose="020B0604020202020204" pitchFamily="34" charset="0"/>
              <a:buNone/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4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1216660" eaLnBrk="1" hangingPunct="1">
              <a:buFont typeface="Arial" panose="020B0604020202020204" pitchFamily="34" charset="0"/>
              <a:buNone/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0F58A0D-BD99-41ED-9C28-B6546BBB4BEC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86550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135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86550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135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86550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135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86550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135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86550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135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609600" algn="l" defTabSz="865505" rtl="0" fontAlgn="base">
        <a:lnSpc>
          <a:spcPct val="90000"/>
        </a:lnSpc>
        <a:spcBef>
          <a:spcPct val="0"/>
        </a:spcBef>
        <a:spcAft>
          <a:spcPct val="0"/>
        </a:spcAft>
        <a:defRPr sz="4135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1219200" algn="l" defTabSz="865505" rtl="0" fontAlgn="base">
        <a:lnSpc>
          <a:spcPct val="90000"/>
        </a:lnSpc>
        <a:spcBef>
          <a:spcPct val="0"/>
        </a:spcBef>
        <a:spcAft>
          <a:spcPct val="0"/>
        </a:spcAft>
        <a:defRPr sz="4135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828800" algn="l" defTabSz="865505" rtl="0" fontAlgn="base">
        <a:lnSpc>
          <a:spcPct val="90000"/>
        </a:lnSpc>
        <a:spcBef>
          <a:spcPct val="0"/>
        </a:spcBef>
        <a:spcAft>
          <a:spcPct val="0"/>
        </a:spcAft>
        <a:defRPr sz="4135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2438400" algn="l" defTabSz="865505" rtl="0" fontAlgn="base">
        <a:lnSpc>
          <a:spcPct val="90000"/>
        </a:lnSpc>
        <a:spcBef>
          <a:spcPct val="0"/>
        </a:spcBef>
        <a:spcAft>
          <a:spcPct val="0"/>
        </a:spcAft>
        <a:defRPr sz="4135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15900" indent="-215900" algn="l" defTabSz="865505" rtl="0" eaLnBrk="0" fontAlgn="base" hangingPunct="0">
        <a:lnSpc>
          <a:spcPct val="90000"/>
        </a:lnSpc>
        <a:spcBef>
          <a:spcPts val="950"/>
        </a:spcBef>
        <a:spcAft>
          <a:spcPct val="0"/>
        </a:spcAft>
        <a:buFont typeface="Arial" panose="020B0604020202020204" pitchFamily="34" charset="0"/>
        <a:buChar char="•"/>
        <a:defRPr sz="2535" kern="1200">
          <a:solidFill>
            <a:schemeClr val="tx1"/>
          </a:solidFill>
          <a:latin typeface="+mn-lt"/>
          <a:ea typeface="+mn-ea"/>
          <a:cs typeface="+mn-cs"/>
        </a:defRPr>
      </a:lvl1pPr>
      <a:lvl2pPr marL="649605" indent="-215900" algn="l" defTabSz="865505" rtl="0" eaLnBrk="0" fontAlgn="base" hangingPunct="0">
        <a:lnSpc>
          <a:spcPct val="90000"/>
        </a:lnSpc>
        <a:spcBef>
          <a:spcPts val="465"/>
        </a:spcBef>
        <a:spcAft>
          <a:spcPct val="0"/>
        </a:spcAft>
        <a:buFont typeface="Arial" panose="020B0604020202020204" pitchFamily="34" charset="0"/>
        <a:buChar char="•"/>
        <a:defRPr sz="226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5900" algn="l" defTabSz="865505" rtl="0" eaLnBrk="0" fontAlgn="base" hangingPunct="0">
        <a:lnSpc>
          <a:spcPct val="90000"/>
        </a:lnSpc>
        <a:spcBef>
          <a:spcPts val="465"/>
        </a:spcBef>
        <a:spcAft>
          <a:spcPct val="0"/>
        </a:spcAft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3pPr>
      <a:lvl4pPr marL="1515745" indent="-215900" algn="l" defTabSz="865505" rtl="0" eaLnBrk="0" fontAlgn="base" hangingPunct="0">
        <a:lnSpc>
          <a:spcPct val="90000"/>
        </a:lnSpc>
        <a:spcBef>
          <a:spcPts val="465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949450" indent="-215900" algn="l" defTabSz="865505" rtl="0" eaLnBrk="0" fontAlgn="base" hangingPunct="0">
        <a:lnSpc>
          <a:spcPct val="90000"/>
        </a:lnSpc>
        <a:spcBef>
          <a:spcPts val="465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38442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90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66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4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350" y="-52917"/>
            <a:ext cx="12192001" cy="592455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55000"/>
                </a:schemeClr>
              </a:gs>
              <a:gs pos="49000">
                <a:srgbClr val="FAFDFF">
                  <a:alpha val="88000"/>
                </a:srgbClr>
              </a:gs>
              <a:gs pos="76138">
                <a:srgbClr val="FCFEFF">
                  <a:alpha val="18000"/>
                </a:srgb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666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9220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401" y="173567"/>
            <a:ext cx="1445684" cy="19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1"/>
          <p:cNvSpPr txBox="1">
            <a:spLocks noChangeArrowheads="1"/>
          </p:cNvSpPr>
          <p:nvPr/>
        </p:nvSpPr>
        <p:spPr bwMode="auto">
          <a:xfrm>
            <a:off x="2718118" y="1859919"/>
            <a:ext cx="699101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None/>
            </a:pPr>
            <a:r>
              <a:rPr lang="zh-CN" altLang="en-US" sz="4800" b="1" dirty="0">
                <a:solidFill>
                  <a:srgbClr val="C00000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磁滞回线、居里温度测量</a:t>
            </a: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8801" y="-292099"/>
            <a:ext cx="1149351" cy="1589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接连接符 6"/>
          <p:cNvCxnSpPr/>
          <p:nvPr/>
        </p:nvCxnSpPr>
        <p:spPr>
          <a:xfrm>
            <a:off x="624418" y="933451"/>
            <a:ext cx="316653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矩形 13"/>
          <p:cNvSpPr>
            <a:spLocks noChangeArrowheads="1"/>
          </p:cNvSpPr>
          <p:nvPr/>
        </p:nvSpPr>
        <p:spPr bwMode="auto">
          <a:xfrm>
            <a:off x="533237" y="260353"/>
            <a:ext cx="45252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121475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 Contents</a:t>
            </a:r>
            <a:endParaRPr lang="zh-CN" altLang="en-US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166937" y="725127"/>
            <a:ext cx="7858125" cy="1303338"/>
          </a:xfrm>
          <a:prstGeom prst="rect">
            <a:avLst/>
          </a:prstGeom>
        </p:spPr>
        <p:txBody>
          <a:bodyPr vert="horz" wrap="square" lIns="92075" tIns="46038" rIns="92075" bIns="46038" numCol="1" anchor="ctr" anchorCtr="0" compatLnSpc="1">
            <a:scene3d>
              <a:camera prst="orthographicFront"/>
              <a:lightRig rig="threePt" dir="t"/>
            </a:scene3d>
          </a:bodyPr>
          <a:lstStyle>
            <a:lvl1pPr algn="l" defTabSz="86550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3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86550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35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defTabSz="86550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35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defTabSz="86550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35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defTabSz="86550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35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609600" algn="l" defTabSz="865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35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1219200" algn="l" defTabSz="865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35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828800" algn="l" defTabSz="865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35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2438400" algn="l" defTabSz="865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35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hangingPunct="1">
              <a:defRPr/>
            </a:pP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用示波器测动态磁滞回线的电路图</a:t>
            </a:r>
            <a:endParaRPr lang="zh-CN" altLang="en-US" sz="36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613468" y="5917523"/>
            <a:ext cx="4429125" cy="87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i="1">
                <a:latin typeface="Times New Roman" panose="02020603050405020304" pitchFamily="18" charset="0"/>
              </a:rPr>
              <a:t>N</a:t>
            </a:r>
            <a:r>
              <a:rPr lang="en-US" altLang="zh-CN" baseline="-25000">
                <a:latin typeface="Times New Roman" panose="02020603050405020304" pitchFamily="18" charset="0"/>
              </a:rPr>
              <a:t>1</a:t>
            </a:r>
            <a:r>
              <a:rPr lang="en-US" altLang="zh-CN">
                <a:latin typeface="Times New Roman" panose="02020603050405020304" pitchFamily="18" charset="0"/>
              </a:rPr>
              <a:t>=50       </a:t>
            </a:r>
            <a:r>
              <a:rPr lang="en-US" altLang="zh-CN" i="1">
                <a:latin typeface="Times New Roman" panose="02020603050405020304" pitchFamily="18" charset="0"/>
              </a:rPr>
              <a:t>N</a:t>
            </a:r>
            <a:r>
              <a:rPr lang="en-US" altLang="zh-CN" baseline="-25000">
                <a:latin typeface="Times New Roman" panose="02020603050405020304" pitchFamily="18" charset="0"/>
              </a:rPr>
              <a:t>2</a:t>
            </a:r>
            <a:r>
              <a:rPr lang="en-US" altLang="zh-CN">
                <a:latin typeface="Times New Roman" panose="02020603050405020304" pitchFamily="18" charset="0"/>
              </a:rPr>
              <a:t>=150       </a:t>
            </a:r>
            <a:r>
              <a:rPr lang="en-US" altLang="zh-CN" i="1">
                <a:latin typeface="Times New Roman" panose="02020603050405020304" pitchFamily="18" charset="0"/>
              </a:rPr>
              <a:t>R</a:t>
            </a:r>
            <a:r>
              <a:rPr lang="en-US" altLang="zh-CN" baseline="-25000">
                <a:latin typeface="Times New Roman" panose="02020603050405020304" pitchFamily="18" charset="0"/>
              </a:rPr>
              <a:t>1</a:t>
            </a:r>
            <a:r>
              <a:rPr lang="en-US" altLang="zh-CN">
                <a:latin typeface="Times New Roman" panose="02020603050405020304" pitchFamily="18" charset="0"/>
              </a:rPr>
              <a:t>=</a:t>
            </a:r>
            <a:r>
              <a:rPr lang="zh-CN" altLang="en-US">
                <a:latin typeface="Times New Roman" panose="02020603050405020304" pitchFamily="18" charset="0"/>
              </a:rPr>
              <a:t>？</a:t>
            </a:r>
            <a:r>
              <a:rPr lang="el-GR" altLang="zh-CN">
                <a:latin typeface="Times New Roman" panose="02020603050405020304" pitchFamily="18" charset="0"/>
              </a:rPr>
              <a:t>Ω</a:t>
            </a:r>
            <a:r>
              <a:rPr lang="en-US" altLang="zh-CN">
                <a:latin typeface="Times New Roman" panose="02020603050405020304" pitchFamily="18" charset="0"/>
              </a:rPr>
              <a:t>       </a:t>
            </a:r>
            <a:r>
              <a:rPr lang="en-US" altLang="zh-CN" i="1">
                <a:latin typeface="Times New Roman" panose="02020603050405020304" pitchFamily="18" charset="0"/>
              </a:rPr>
              <a:t>R</a:t>
            </a:r>
            <a:r>
              <a:rPr lang="en-US" altLang="zh-CN" baseline="-25000">
                <a:latin typeface="Times New Roman" panose="02020603050405020304" pitchFamily="18" charset="0"/>
              </a:rPr>
              <a:t>2</a:t>
            </a:r>
            <a:r>
              <a:rPr lang="en-US" altLang="zh-CN">
                <a:latin typeface="Times New Roman" panose="02020603050405020304" pitchFamily="18" charset="0"/>
              </a:rPr>
              <a:t>=</a:t>
            </a:r>
            <a:r>
              <a:rPr lang="zh-CN" altLang="en-US">
                <a:latin typeface="Times New Roman" panose="02020603050405020304" pitchFamily="18" charset="0"/>
              </a:rPr>
              <a:t>？</a:t>
            </a:r>
            <a:r>
              <a:rPr lang="el-GR" altLang="zh-CN">
                <a:latin typeface="Times New Roman" panose="02020603050405020304" pitchFamily="18" charset="0"/>
              </a:rPr>
              <a:t>Ω</a:t>
            </a:r>
            <a:endParaRPr lang="en-US" altLang="zh-CN">
              <a:latin typeface="Times New Roman" panose="02020603050405020304" pitchFamily="18" charset="0"/>
            </a:endParaRPr>
          </a:p>
          <a:p>
            <a:pPr algn="ctr" eaLnBrk="0" hangingPunct="0">
              <a:lnSpc>
                <a:spcPct val="150000"/>
              </a:lnSpc>
            </a:pPr>
            <a:r>
              <a:rPr lang="en-US" altLang="zh-CN" i="1">
                <a:latin typeface="Times New Roman" panose="02020603050405020304" pitchFamily="18" charset="0"/>
              </a:rPr>
              <a:t>C</a:t>
            </a:r>
            <a:r>
              <a:rPr lang="en-US" altLang="zh-CN">
                <a:latin typeface="Times New Roman" panose="02020603050405020304" pitchFamily="18" charset="0"/>
              </a:rPr>
              <a:t>=</a:t>
            </a:r>
            <a:r>
              <a:rPr lang="zh-CN" altLang="en-US">
                <a:latin typeface="Times New Roman" panose="02020603050405020304" pitchFamily="18" charset="0"/>
              </a:rPr>
              <a:t>？</a:t>
            </a:r>
            <a:r>
              <a:rPr lang="el-GR" altLang="zh-CN">
                <a:latin typeface="Times New Roman" panose="02020603050405020304" pitchFamily="18" charset="0"/>
              </a:rPr>
              <a:t>μ</a:t>
            </a:r>
            <a:r>
              <a:rPr lang="en-US" altLang="zh-CN">
                <a:latin typeface="Times New Roman" panose="02020603050405020304" pitchFamily="18" charset="0"/>
              </a:rPr>
              <a:t>F        </a:t>
            </a:r>
            <a:r>
              <a:rPr lang="en-US" altLang="zh-CN" i="1">
                <a:latin typeface="Times New Roman" panose="02020603050405020304" pitchFamily="18" charset="0"/>
              </a:rPr>
              <a:t>L</a:t>
            </a:r>
            <a:r>
              <a:rPr lang="en-US" altLang="zh-CN">
                <a:latin typeface="Times New Roman" panose="02020603050405020304" pitchFamily="18" charset="0"/>
              </a:rPr>
              <a:t>=60 mm      </a:t>
            </a:r>
            <a:r>
              <a:rPr lang="en-US" altLang="zh-CN" i="1">
                <a:latin typeface="Times New Roman" panose="02020603050405020304" pitchFamily="18" charset="0"/>
              </a:rPr>
              <a:t>S</a:t>
            </a:r>
            <a:r>
              <a:rPr lang="en-US" altLang="zh-CN">
                <a:latin typeface="Times New Roman" panose="02020603050405020304" pitchFamily="18" charset="0"/>
              </a:rPr>
              <a:t>=80 mm</a:t>
            </a:r>
            <a:r>
              <a:rPr lang="en-US" altLang="zh-CN" baseline="30000">
                <a:latin typeface="Times New Roman" panose="02020603050405020304" pitchFamily="18" charset="0"/>
              </a:rPr>
              <a:t>2</a:t>
            </a:r>
            <a:endParaRPr lang="zh-CN" altLang="en-US" baseline="30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Object 11"/>
          <p:cNvGraphicFramePr/>
          <p:nvPr/>
        </p:nvGraphicFramePr>
        <p:xfrm>
          <a:off x="4307205" y="5269822"/>
          <a:ext cx="10287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85800" imgH="431800" progId="Equation.3">
                  <p:embed/>
                </p:oleObj>
              </mc:Choice>
              <mc:Fallback>
                <p:oleObj r:id="rId3" imgW="685800" imgH="431800" progId="Equation.3">
                  <p:embed/>
                  <p:pic>
                    <p:nvPicPr>
                      <p:cNvPr id="0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7205" y="5269822"/>
                        <a:ext cx="102870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2"/>
          <p:cNvGraphicFramePr/>
          <p:nvPr/>
        </p:nvGraphicFramePr>
        <p:xfrm>
          <a:off x="6264592" y="5274585"/>
          <a:ext cx="10477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698500" imgH="431800" progId="Equation.3">
                  <p:embed/>
                </p:oleObj>
              </mc:Choice>
              <mc:Fallback>
                <p:oleObj r:id="rId5" imgW="698500" imgH="431800" progId="Equation.3">
                  <p:embed/>
                  <p:pic>
                    <p:nvPicPr>
                      <p:cNvPr id="0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4592" y="5274585"/>
                        <a:ext cx="104775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组合 18"/>
          <p:cNvGrpSpPr/>
          <p:nvPr/>
        </p:nvGrpSpPr>
        <p:grpSpPr bwMode="auto">
          <a:xfrm>
            <a:off x="2696805" y="1845585"/>
            <a:ext cx="6925350" cy="3219450"/>
            <a:chOff x="1289966" y="1357298"/>
            <a:chExt cx="6925372" cy="3219450"/>
          </a:xfrm>
        </p:grpSpPr>
        <p:grpSp>
          <p:nvGrpSpPr>
            <p:cNvPr id="13" name="组合 16"/>
            <p:cNvGrpSpPr/>
            <p:nvPr/>
          </p:nvGrpSpPr>
          <p:grpSpPr bwMode="auto">
            <a:xfrm>
              <a:off x="1289966" y="1357298"/>
              <a:ext cx="6925372" cy="3219450"/>
              <a:chOff x="783526" y="1495434"/>
              <a:chExt cx="6925372" cy="3219450"/>
            </a:xfrm>
          </p:grpSpPr>
          <p:pic>
            <p:nvPicPr>
              <p:cNvPr id="15" name="图片 1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2160" y="1495434"/>
                <a:ext cx="6916738" cy="32194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Rectangle 89"/>
              <p:cNvSpPr>
                <a:spLocks noChangeArrowheads="1"/>
              </p:cNvSpPr>
              <p:nvPr/>
            </p:nvSpPr>
            <p:spPr bwMode="auto">
              <a:xfrm>
                <a:off x="1941485" y="2342806"/>
                <a:ext cx="4187825" cy="246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just" eaLnBrk="0" hangingPunct="0"/>
                <a:r>
                  <a:rPr lang="zh-CN" altLang="en-US" sz="1000">
                    <a:latin typeface="Times New Roman" panose="02020603050405020304" pitchFamily="18" charset="0"/>
                  </a:rPr>
                  <a:t>                                      </a:t>
                </a:r>
                <a:endParaRPr lang="en-US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Text Box 92"/>
              <p:cNvSpPr txBox="1">
                <a:spLocks noChangeArrowheads="1"/>
              </p:cNvSpPr>
              <p:nvPr/>
            </p:nvSpPr>
            <p:spPr bwMode="auto">
              <a:xfrm>
                <a:off x="7070070" y="1961806"/>
                <a:ext cx="430888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zh-CN" altLang="en-US" sz="1600" b="1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示波器</a:t>
                </a:r>
              </a:p>
            </p:txBody>
          </p:sp>
          <p:sp>
            <p:nvSpPr>
              <p:cNvPr id="18" name="Text Box 92"/>
              <p:cNvSpPr txBox="1">
                <a:spLocks noChangeArrowheads="1"/>
              </p:cNvSpPr>
              <p:nvPr/>
            </p:nvSpPr>
            <p:spPr bwMode="auto">
              <a:xfrm>
                <a:off x="783526" y="2928934"/>
                <a:ext cx="430888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zh-CN" altLang="en-US" sz="1600" b="1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信号源</a:t>
                </a:r>
              </a:p>
            </p:txBody>
          </p:sp>
        </p:grpSp>
        <p:sp>
          <p:nvSpPr>
            <p:cNvPr id="14" name="TextBox 17"/>
            <p:cNvSpPr txBox="1">
              <a:spLocks noChangeArrowheads="1"/>
            </p:cNvSpPr>
            <p:nvPr/>
          </p:nvSpPr>
          <p:spPr bwMode="auto">
            <a:xfrm>
              <a:off x="3782793" y="2285992"/>
              <a:ext cx="64633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en-US" b="1">
                  <a:solidFill>
                    <a:schemeClr val="bg1"/>
                  </a:solidFill>
                </a:rPr>
                <a:t>样品</a:t>
              </a: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7410132" y="3507063"/>
            <a:ext cx="348172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U</a:t>
            </a:r>
            <a:r>
              <a:rPr lang="en-US" altLang="zh-CN" sz="1000" i="1" baseline="-25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y</a:t>
            </a:r>
            <a:r>
              <a:rPr lang="en-US" altLang="zh-CN" sz="1000" b="1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162742" y="4129363"/>
            <a:ext cx="348172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U</a:t>
            </a:r>
            <a:r>
              <a:rPr lang="en-US" altLang="zh-CN" sz="1000" i="1" baseline="-25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x</a:t>
            </a:r>
            <a:r>
              <a:rPr lang="en-US" altLang="zh-CN" sz="1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8801" y="-292099"/>
            <a:ext cx="1149351" cy="1589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接连接符 6"/>
          <p:cNvCxnSpPr/>
          <p:nvPr/>
        </p:nvCxnSpPr>
        <p:spPr>
          <a:xfrm>
            <a:off x="624418" y="933451"/>
            <a:ext cx="316653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矩形 13"/>
          <p:cNvSpPr>
            <a:spLocks noChangeArrowheads="1"/>
          </p:cNvSpPr>
          <p:nvPr/>
        </p:nvSpPr>
        <p:spPr bwMode="auto">
          <a:xfrm>
            <a:off x="533237" y="260353"/>
            <a:ext cx="45252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121475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 Contents</a:t>
            </a:r>
            <a:endParaRPr lang="zh-CN" altLang="en-US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75" descr="IMG_15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66901" y="384176"/>
            <a:ext cx="8513763" cy="63849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8801" y="-292099"/>
            <a:ext cx="1149351" cy="1589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接连接符 6"/>
          <p:cNvCxnSpPr/>
          <p:nvPr/>
        </p:nvCxnSpPr>
        <p:spPr>
          <a:xfrm>
            <a:off x="624418" y="933451"/>
            <a:ext cx="316653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矩形 13"/>
          <p:cNvSpPr>
            <a:spLocks noChangeArrowheads="1"/>
          </p:cNvSpPr>
          <p:nvPr/>
        </p:nvSpPr>
        <p:spPr bwMode="auto">
          <a:xfrm>
            <a:off x="533237" y="260353"/>
            <a:ext cx="45252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121475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 Contents</a:t>
            </a:r>
            <a:endParaRPr lang="zh-CN" altLang="en-US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624418" y="2237798"/>
            <a:ext cx="9872894" cy="3444875"/>
          </a:xfrm>
          <a:prstGeom prst="rect">
            <a:avLst/>
          </a:prstGeom>
        </p:spPr>
        <p:txBody>
          <a:bodyPr vert="horz" wrap="square" lIns="92075" tIns="46038" rIns="92075" bIns="46038" numCol="1" anchor="t" anchorCtr="0" compatLnSpc="1">
            <a:noAutofit/>
          </a:bodyPr>
          <a:lstStyle>
            <a:lvl1pPr marL="215900" indent="-215900" algn="l" defTabSz="865505" rtl="0" eaLnBrk="0" fontAlgn="base" hangingPunct="0">
              <a:lnSpc>
                <a:spcPct val="90000"/>
              </a:lnSpc>
              <a:spcBef>
                <a:spcPts val="9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9605" indent="-215900" algn="l" defTabSz="865505" rtl="0" eaLnBrk="0" fontAlgn="base" hangingPunct="0">
              <a:lnSpc>
                <a:spcPct val="90000"/>
              </a:lnSpc>
              <a:spcBef>
                <a:spcPts val="46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3945" indent="-215900" algn="l" defTabSz="865505" rtl="0" eaLnBrk="0" fontAlgn="base" hangingPunct="0">
              <a:lnSpc>
                <a:spcPct val="90000"/>
              </a:lnSpc>
              <a:spcBef>
                <a:spcPts val="46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5745" indent="-215900" algn="l" defTabSz="865505" rtl="0" eaLnBrk="0" fontAlgn="base" hangingPunct="0">
              <a:lnSpc>
                <a:spcPct val="90000"/>
              </a:lnSpc>
              <a:spcBef>
                <a:spcPts val="46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9450" indent="-215900" algn="l" defTabSz="865505" rtl="0" eaLnBrk="0" fontAlgn="base" hangingPunct="0">
              <a:lnSpc>
                <a:spcPct val="90000"/>
              </a:lnSpc>
              <a:spcBef>
                <a:spcPts val="46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84425" indent="-216535" algn="l" defTabSz="866775" rtl="0" eaLnBrk="1" latinLnBrk="0" hangingPunct="1">
              <a:lnSpc>
                <a:spcPct val="90000"/>
              </a:lnSpc>
              <a:spcBef>
                <a:spcPts val="475"/>
              </a:spcBef>
              <a:buFont typeface="Arial" panose="020B0604020202020204" pitchFamily="34" charset="0"/>
              <a:buChar char="•"/>
              <a:defRPr sz="17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17495" indent="-216535" algn="l" defTabSz="866775" rtl="0" eaLnBrk="1" latinLnBrk="0" hangingPunct="1">
              <a:lnSpc>
                <a:spcPct val="90000"/>
              </a:lnSpc>
              <a:spcBef>
                <a:spcPts val="475"/>
              </a:spcBef>
              <a:buFont typeface="Arial" panose="020B0604020202020204" pitchFamily="34" charset="0"/>
              <a:buChar char="•"/>
              <a:defRPr sz="17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51200" indent="-216535" algn="l" defTabSz="866775" rtl="0" eaLnBrk="1" latinLnBrk="0" hangingPunct="1">
              <a:lnSpc>
                <a:spcPct val="90000"/>
              </a:lnSpc>
              <a:spcBef>
                <a:spcPts val="475"/>
              </a:spcBef>
              <a:buFont typeface="Arial" panose="020B0604020202020204" pitchFamily="34" charset="0"/>
              <a:buChar char="•"/>
              <a:defRPr sz="17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84905" indent="-216535" algn="l" defTabSz="866775" rtl="0" eaLnBrk="1" latinLnBrk="0" hangingPunct="1">
              <a:lnSpc>
                <a:spcPct val="90000"/>
              </a:lnSpc>
              <a:spcBef>
                <a:spcPts val="475"/>
              </a:spcBef>
              <a:buFont typeface="Arial" panose="020B0604020202020204" pitchFamily="34" charset="0"/>
              <a:buChar char="•"/>
              <a:defRPr sz="17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Arial" panose="020B0604020202020204" pitchFamily="34" charset="0"/>
              </a:rPr>
              <a:t>1. </a:t>
            </a:r>
            <a:r>
              <a:rPr lang="zh-CN" altLang="en-US" sz="2000" b="1" dirty="0">
                <a:latin typeface="Arial" panose="020B0604020202020204" pitchFamily="34" charset="0"/>
              </a:rPr>
              <a:t>R</a:t>
            </a:r>
            <a:r>
              <a:rPr lang="zh-CN" altLang="en-US" sz="2000" b="1" baseline="-25000" dirty="0">
                <a:latin typeface="Arial" panose="020B0604020202020204" pitchFamily="34" charset="0"/>
              </a:rPr>
              <a:t>1</a:t>
            </a:r>
            <a:r>
              <a:rPr lang="zh-CN" altLang="en-US" sz="2000" b="1" dirty="0">
                <a:latin typeface="Arial" panose="020B0604020202020204" pitchFamily="34" charset="0"/>
              </a:rPr>
              <a:t>的选择开关打在左边为0~10Ω档，由其上方的10档位旋转开关决定阻值；R</a:t>
            </a:r>
            <a:r>
              <a:rPr lang="zh-CN" altLang="en-US" sz="2000" b="1" baseline="-25000" dirty="0">
                <a:latin typeface="Arial" panose="020B0604020202020204" pitchFamily="34" charset="0"/>
              </a:rPr>
              <a:t>1</a:t>
            </a:r>
            <a:r>
              <a:rPr lang="zh-CN" altLang="en-US" sz="2000" b="1" dirty="0">
                <a:latin typeface="Arial" panose="020B0604020202020204" pitchFamily="34" charset="0"/>
              </a:rPr>
              <a:t>的选择开关打在右边为51Ω档。R</a:t>
            </a:r>
            <a:r>
              <a:rPr lang="zh-CN" altLang="en-US" sz="2000" b="1" baseline="-25000" dirty="0">
                <a:latin typeface="Arial" panose="020B0604020202020204" pitchFamily="34" charset="0"/>
              </a:rPr>
              <a:t>2</a:t>
            </a:r>
            <a:r>
              <a:rPr lang="zh-CN" altLang="en-US" sz="2000" b="1" dirty="0">
                <a:latin typeface="Arial" panose="020B0604020202020204" pitchFamily="34" charset="0"/>
              </a:rPr>
              <a:t>的选择开关打在左边为10kΩ档，打在右边为1kΩ档。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Arial" panose="020B0604020202020204" pitchFamily="34" charset="0"/>
              </a:rPr>
              <a:t>2. </a:t>
            </a:r>
            <a:r>
              <a:rPr lang="zh-CN" altLang="en-US" sz="2000" b="1" dirty="0">
                <a:latin typeface="Arial" panose="020B0604020202020204" pitchFamily="34" charset="0"/>
              </a:rPr>
              <a:t>调节旋钮切换方法：按动该旋钮，切换次序为“百分位-十分位-个位-十位-百位-百分位”如此循环，转动旋钮即可改变 光标位数值。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Arial" panose="020B0604020202020204" pitchFamily="34" charset="0"/>
              </a:rPr>
              <a:t>3. </a:t>
            </a:r>
            <a:r>
              <a:rPr lang="en-US" altLang="zh-CN" sz="2000" b="1" dirty="0" err="1">
                <a:latin typeface="Arial" panose="020B0604020202020204" pitchFamily="34" charset="0"/>
              </a:rPr>
              <a:t>温度</a:t>
            </a:r>
            <a:r>
              <a:rPr lang="zh-CN" altLang="en-US" sz="2000" b="1" dirty="0">
                <a:latin typeface="Arial" panose="020B0604020202020204" pitchFamily="34" charset="0"/>
              </a:rPr>
              <a:t>设定</a:t>
            </a:r>
            <a:r>
              <a:rPr lang="en-US" altLang="zh-CN" sz="2000" b="1" dirty="0" err="1">
                <a:latin typeface="Arial" panose="020B0604020202020204" pitchFamily="34" charset="0"/>
              </a:rPr>
              <a:t>方法：按设置键进入设置状态，按左键选择当前位，按上、下键加减当前位数值</a:t>
            </a:r>
            <a:r>
              <a:rPr lang="en-US" altLang="zh-CN" sz="2000" b="1" dirty="0">
                <a:latin typeface="Arial" panose="020B0604020202020204" pitchFamily="34" charset="0"/>
              </a:rPr>
              <a:t>。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</a:pPr>
            <a:endParaRPr lang="en-US" altLang="zh-CN" sz="2000" b="1" dirty="0">
              <a:latin typeface="Arial" panose="020B0604020202020204" pitchFamily="34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2344400" y="457200"/>
            <a:ext cx="3733800" cy="6326188"/>
          </a:xfrm>
          <a:prstGeom prst="rect">
            <a:avLst/>
          </a:prstGeom>
          <a:solidFill>
            <a:schemeClr val="bg2"/>
          </a:solidFill>
          <a:ln w="12700" cap="sq">
            <a:solidFill>
              <a:schemeClr val="tx1"/>
            </a:solidFill>
            <a:miter lim="800000"/>
          </a:ln>
        </p:spPr>
        <p:txBody>
          <a:bodyPr lIns="182562" tIns="182562" rIns="182562" bIns="182562">
            <a:spAutoFit/>
          </a:bodyPr>
          <a:lstStyle>
            <a:lvl1pPr marL="222250" indent="-2222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u="sng">
                <a:latin typeface="Arial Narrow" panose="020B0606020202030204" pitchFamily="34" charset="0"/>
              </a:rPr>
              <a:t>指示:</a:t>
            </a:r>
            <a:br>
              <a:rPr lang="zh-CN" altLang="en-US" sz="2400" u="sng">
                <a:latin typeface="Arial Narrow" panose="020B0606020202030204" pitchFamily="34" charset="0"/>
              </a:rPr>
            </a:br>
            <a:endParaRPr lang="zh-CN" altLang="en-US" sz="2400" u="sng">
              <a:latin typeface="Arial Narrow" panose="020B0606020202030204" pitchFamily="34" charset="0"/>
            </a:endParaRPr>
          </a:p>
          <a:p>
            <a:r>
              <a:rPr lang="zh-CN" altLang="en-US">
                <a:latin typeface="Arial Narrow" panose="020B0606020202030204" pitchFamily="34" charset="0"/>
              </a:rPr>
              <a:t>删除样本文档图标,并替换为工作文档图标，如下:</a:t>
            </a:r>
          </a:p>
          <a:p>
            <a:endParaRPr lang="zh-CN" altLang="zh-CN">
              <a:latin typeface="Arial Narrow" panose="020B0606020202030204" pitchFamily="34" charset="0"/>
            </a:endParaRPr>
          </a:p>
          <a:p>
            <a:pPr>
              <a:buFontTx/>
              <a:buChar char="•"/>
            </a:pPr>
            <a:r>
              <a:rPr lang="zh-CN" altLang="en-US">
                <a:latin typeface="Arial Narrow" panose="020B0606020202030204" pitchFamily="34" charset="0"/>
              </a:rPr>
              <a:t>在 </a:t>
            </a:r>
            <a:r>
              <a:rPr lang="en-US" altLang="zh-CN">
                <a:latin typeface="Arial Narrow" panose="020B0606020202030204" pitchFamily="34" charset="0"/>
              </a:rPr>
              <a:t>Word </a:t>
            </a:r>
            <a:r>
              <a:rPr lang="zh-CN" altLang="en-US">
                <a:latin typeface="Arial Narrow" panose="020B0606020202030204" pitchFamily="34" charset="0"/>
              </a:rPr>
              <a:t>中创建文档.</a:t>
            </a:r>
          </a:p>
          <a:p>
            <a:pPr>
              <a:buFontTx/>
              <a:buChar char="•"/>
            </a:pPr>
            <a:r>
              <a:rPr lang="zh-CN" altLang="en-US">
                <a:latin typeface="Arial Narrow" panose="020B0606020202030204" pitchFamily="34" charset="0"/>
              </a:rPr>
              <a:t>返回 </a:t>
            </a:r>
            <a:r>
              <a:rPr lang="en-US" altLang="zh-CN">
                <a:latin typeface="Arial Narrow" panose="020B0606020202030204" pitchFamily="34" charset="0"/>
              </a:rPr>
              <a:t>PowerPoint</a:t>
            </a:r>
          </a:p>
          <a:p>
            <a:endParaRPr lang="en-US" altLang="zh-CN">
              <a:latin typeface="Arial Narrow" panose="020B0606020202030204" pitchFamily="34" charset="0"/>
            </a:endParaRPr>
          </a:p>
          <a:p>
            <a:pPr>
              <a:buFontTx/>
              <a:buChar char="•"/>
            </a:pPr>
            <a:r>
              <a:rPr lang="zh-CN" altLang="en-US">
                <a:latin typeface="Arial Narrow" panose="020B0606020202030204" pitchFamily="34" charset="0"/>
              </a:rPr>
              <a:t>在“插入”菜单中选择“对象...”</a:t>
            </a:r>
          </a:p>
          <a:p>
            <a:pPr>
              <a:buFontTx/>
              <a:buChar char="•"/>
            </a:pPr>
            <a:r>
              <a:rPr lang="zh-CN" altLang="en-US">
                <a:latin typeface="Arial Narrow" panose="020B0606020202030204" pitchFamily="34" charset="0"/>
              </a:rPr>
              <a:t>单击“从文件创建”</a:t>
            </a:r>
          </a:p>
          <a:p>
            <a:pPr>
              <a:buFontTx/>
              <a:buChar char="•"/>
            </a:pPr>
            <a:r>
              <a:rPr lang="zh-CN" altLang="en-US">
                <a:latin typeface="Arial Narrow" panose="020B0606020202030204" pitchFamily="34" charset="0"/>
              </a:rPr>
              <a:t>定位“文件”框中的文件名</a:t>
            </a:r>
          </a:p>
          <a:p>
            <a:pPr>
              <a:buFontTx/>
              <a:buChar char="•"/>
            </a:pPr>
            <a:r>
              <a:rPr lang="zh-CN" altLang="en-US">
                <a:latin typeface="Arial Narrow" panose="020B0606020202030204" pitchFamily="34" charset="0"/>
              </a:rPr>
              <a:t>确认选中“显示为图标”。</a:t>
            </a:r>
          </a:p>
          <a:p>
            <a:pPr>
              <a:buFontTx/>
              <a:buChar char="•"/>
            </a:pPr>
            <a:r>
              <a:rPr lang="zh-CN" altLang="en-US">
                <a:latin typeface="Arial Narrow" panose="020B0606020202030204" pitchFamily="34" charset="0"/>
              </a:rPr>
              <a:t>单击“确定”</a:t>
            </a:r>
          </a:p>
          <a:p>
            <a:endParaRPr lang="zh-CN" altLang="zh-CN">
              <a:latin typeface="Arial Narrow" panose="020B0606020202030204" pitchFamily="34" charset="0"/>
            </a:endParaRPr>
          </a:p>
          <a:p>
            <a:pPr>
              <a:buFontTx/>
              <a:buChar char="•"/>
            </a:pPr>
            <a:r>
              <a:rPr lang="zh-CN" altLang="en-US">
                <a:latin typeface="Arial Narrow" panose="020B0606020202030204" pitchFamily="34" charset="0"/>
              </a:rPr>
              <a:t>选择图标</a:t>
            </a:r>
          </a:p>
          <a:p>
            <a:pPr>
              <a:buFontTx/>
              <a:buChar char="•"/>
            </a:pPr>
            <a:r>
              <a:rPr lang="zh-CN" altLang="en-US">
                <a:latin typeface="Arial Narrow" panose="020B0606020202030204" pitchFamily="34" charset="0"/>
              </a:rPr>
              <a:t>从“幻灯片放映”菜单中选择“动作设置”</a:t>
            </a:r>
          </a:p>
          <a:p>
            <a:pPr>
              <a:buFontTx/>
              <a:buChar char="•"/>
            </a:pPr>
            <a:r>
              <a:rPr lang="zh-CN" altLang="en-US">
                <a:latin typeface="Arial Narrow" panose="020B0606020202030204" pitchFamily="34" charset="0"/>
              </a:rPr>
              <a:t>单击“对象动作”，并选择“编辑”</a:t>
            </a:r>
          </a:p>
          <a:p>
            <a:pPr>
              <a:buFontTx/>
              <a:buChar char="•"/>
            </a:pPr>
            <a:r>
              <a:rPr lang="zh-CN" altLang="en-US">
                <a:latin typeface="Arial Narrow" panose="020B0606020202030204" pitchFamily="34" charset="0"/>
              </a:rPr>
              <a:t>单击“确定”</a:t>
            </a: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13" name="文本框 2"/>
          <p:cNvSpPr txBox="1">
            <a:spLocks noChangeArrowheads="1"/>
          </p:cNvSpPr>
          <p:nvPr/>
        </p:nvSpPr>
        <p:spPr bwMode="auto">
          <a:xfrm>
            <a:off x="624418" y="1182757"/>
            <a:ext cx="14493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仪器设置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8801" y="-292099"/>
            <a:ext cx="1149351" cy="1589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接连接符 6"/>
          <p:cNvCxnSpPr/>
          <p:nvPr/>
        </p:nvCxnSpPr>
        <p:spPr>
          <a:xfrm>
            <a:off x="624418" y="933451"/>
            <a:ext cx="316653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矩形 13"/>
          <p:cNvSpPr>
            <a:spLocks noChangeArrowheads="1"/>
          </p:cNvSpPr>
          <p:nvPr/>
        </p:nvSpPr>
        <p:spPr bwMode="auto">
          <a:xfrm>
            <a:off x="533237" y="260353"/>
            <a:ext cx="45252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121475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 Contents</a:t>
            </a:r>
            <a:endParaRPr lang="zh-CN" altLang="en-US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24418" y="2286772"/>
            <a:ext cx="9210493" cy="3444875"/>
          </a:xfrm>
          <a:prstGeom prst="rect">
            <a:avLst/>
          </a:prstGeom>
        </p:spPr>
        <p:txBody>
          <a:bodyPr vert="horz" wrap="square" lIns="92075" tIns="46038" rIns="92075" bIns="46038" numCol="1" anchor="t" anchorCtr="0" compatLnSpc="1">
            <a:noAutofit/>
          </a:bodyPr>
          <a:lstStyle>
            <a:lvl1pPr marL="215900" indent="-215900" algn="l" defTabSz="865505" rtl="0" eaLnBrk="0" fontAlgn="base" hangingPunct="0">
              <a:lnSpc>
                <a:spcPct val="90000"/>
              </a:lnSpc>
              <a:spcBef>
                <a:spcPts val="9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9605" indent="-215900" algn="l" defTabSz="865505" rtl="0" eaLnBrk="0" fontAlgn="base" hangingPunct="0">
              <a:lnSpc>
                <a:spcPct val="90000"/>
              </a:lnSpc>
              <a:spcBef>
                <a:spcPts val="46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3945" indent="-215900" algn="l" defTabSz="865505" rtl="0" eaLnBrk="0" fontAlgn="base" hangingPunct="0">
              <a:lnSpc>
                <a:spcPct val="90000"/>
              </a:lnSpc>
              <a:spcBef>
                <a:spcPts val="46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5745" indent="-215900" algn="l" defTabSz="865505" rtl="0" eaLnBrk="0" fontAlgn="base" hangingPunct="0">
              <a:lnSpc>
                <a:spcPct val="90000"/>
              </a:lnSpc>
              <a:spcBef>
                <a:spcPts val="46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9450" indent="-215900" algn="l" defTabSz="865505" rtl="0" eaLnBrk="0" fontAlgn="base" hangingPunct="0">
              <a:lnSpc>
                <a:spcPct val="90000"/>
              </a:lnSpc>
              <a:spcBef>
                <a:spcPts val="46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84425" indent="-216535" algn="l" defTabSz="866775" rtl="0" eaLnBrk="1" latinLnBrk="0" hangingPunct="1">
              <a:lnSpc>
                <a:spcPct val="90000"/>
              </a:lnSpc>
              <a:spcBef>
                <a:spcPts val="475"/>
              </a:spcBef>
              <a:buFont typeface="Arial" panose="020B0604020202020204" pitchFamily="34" charset="0"/>
              <a:buChar char="•"/>
              <a:defRPr sz="17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17495" indent="-216535" algn="l" defTabSz="866775" rtl="0" eaLnBrk="1" latinLnBrk="0" hangingPunct="1">
              <a:lnSpc>
                <a:spcPct val="90000"/>
              </a:lnSpc>
              <a:spcBef>
                <a:spcPts val="475"/>
              </a:spcBef>
              <a:buFont typeface="Arial" panose="020B0604020202020204" pitchFamily="34" charset="0"/>
              <a:buChar char="•"/>
              <a:defRPr sz="17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51200" indent="-216535" algn="l" defTabSz="866775" rtl="0" eaLnBrk="1" latinLnBrk="0" hangingPunct="1">
              <a:lnSpc>
                <a:spcPct val="90000"/>
              </a:lnSpc>
              <a:spcBef>
                <a:spcPts val="475"/>
              </a:spcBef>
              <a:buFont typeface="Arial" panose="020B0604020202020204" pitchFamily="34" charset="0"/>
              <a:buChar char="•"/>
              <a:defRPr sz="17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84905" indent="-216535" algn="l" defTabSz="866775" rtl="0" eaLnBrk="1" latinLnBrk="0" hangingPunct="1">
              <a:lnSpc>
                <a:spcPct val="90000"/>
              </a:lnSpc>
              <a:spcBef>
                <a:spcPts val="475"/>
              </a:spcBef>
              <a:buFont typeface="Arial" panose="020B0604020202020204" pitchFamily="34" charset="0"/>
              <a:buChar char="•"/>
              <a:defRPr sz="17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Arial" panose="020B0604020202020204" pitchFamily="34" charset="0"/>
              </a:rPr>
              <a:t>4. 选择样品2。连接</a:t>
            </a:r>
            <a:r>
              <a:rPr lang="zh-CN" altLang="en-US" sz="2000" b="1" dirty="0">
                <a:latin typeface="Arial" panose="020B0604020202020204" pitchFamily="34" charset="0"/>
              </a:rPr>
              <a:t>电路</a:t>
            </a:r>
            <a:r>
              <a:rPr lang="en-US" altLang="zh-CN" sz="2000" b="1" dirty="0">
                <a:latin typeface="Arial" panose="020B0604020202020204" pitchFamily="34" charset="0"/>
              </a:rPr>
              <a:t>，取样电阻R</a:t>
            </a:r>
            <a:r>
              <a:rPr lang="en-US" altLang="zh-CN" sz="2000" b="1" baseline="-25000" dirty="0">
                <a:latin typeface="Arial" panose="020B0604020202020204" pitchFamily="34" charset="0"/>
              </a:rPr>
              <a:t>1</a:t>
            </a:r>
            <a:r>
              <a:rPr lang="en-US" altLang="zh-CN" sz="2000" b="1" dirty="0">
                <a:latin typeface="Arial" panose="020B0604020202020204" pitchFamily="34" charset="0"/>
              </a:rPr>
              <a:t>的选择开关置于0-10Ω档，多档开关档位置于6Ω左右，R</a:t>
            </a:r>
            <a:r>
              <a:rPr lang="en-US" altLang="zh-CN" sz="2000" b="1" baseline="-25000" dirty="0">
                <a:latin typeface="Arial" panose="020B0604020202020204" pitchFamily="34" charset="0"/>
              </a:rPr>
              <a:t>2</a:t>
            </a:r>
            <a:r>
              <a:rPr lang="en-US" altLang="zh-CN" sz="2000" b="1" dirty="0">
                <a:latin typeface="Arial" panose="020B0604020202020204" pitchFamily="34" charset="0"/>
              </a:rPr>
              <a:t>的选择开关置于10KΩ，积分电容C选择10μF</a:t>
            </a:r>
            <a:r>
              <a:rPr lang="zh-CN" altLang="en-US" sz="2000" b="1" dirty="0">
                <a:latin typeface="Arial" panose="020B0604020202020204" pitchFamily="34" charset="0"/>
              </a:rPr>
              <a:t>，</a:t>
            </a:r>
            <a:r>
              <a:rPr lang="en-US" altLang="zh-CN" sz="2000" b="1" dirty="0" err="1">
                <a:latin typeface="Arial" panose="020B0604020202020204" pitchFamily="34" charset="0"/>
              </a:rPr>
              <a:t>信号源输出频率</a:t>
            </a:r>
            <a:r>
              <a:rPr lang="zh-CN" altLang="en-US" sz="2000" b="1" dirty="0">
                <a:latin typeface="Arial" panose="020B0604020202020204" pitchFamily="34" charset="0"/>
              </a:rPr>
              <a:t>为</a:t>
            </a:r>
            <a:r>
              <a:rPr lang="en-US" altLang="zh-CN" sz="2000" b="1" dirty="0">
                <a:latin typeface="Arial" panose="020B0604020202020204" pitchFamily="34" charset="0"/>
              </a:rPr>
              <a:t>50Hz，幅度为0V。此时示波器上应显示居中的亮点。</a:t>
            </a:r>
          </a:p>
          <a:p>
            <a:pPr marL="0" indent="0" algn="just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Arial" panose="020B0604020202020204" pitchFamily="34" charset="0"/>
              </a:rPr>
              <a:t>5. </a:t>
            </a:r>
            <a:r>
              <a:rPr lang="en-US" altLang="zh-CN" sz="2000" b="1" dirty="0" err="1">
                <a:latin typeface="Arial" panose="020B0604020202020204" pitchFamily="34" charset="0"/>
              </a:rPr>
              <a:t>调节信号源幅度旋钮逐渐增加磁化电流，使示波器显示出磁滞回线直至Y轴上B值增加缓慢，达到饱和</a:t>
            </a:r>
            <a:r>
              <a:rPr lang="en-US" altLang="zh-CN" sz="2000" b="1" dirty="0">
                <a:latin typeface="Arial" panose="020B0604020202020204" pitchFamily="34" charset="0"/>
              </a:rPr>
              <a:t>。</a:t>
            </a:r>
            <a:r>
              <a:rPr lang="zh-CN" altLang="en-US" sz="2000" b="1" dirty="0">
                <a:latin typeface="Arial" panose="020B0604020202020204" pitchFamily="34" charset="0"/>
              </a:rPr>
              <a:t>调节示波器使</a:t>
            </a:r>
            <a:r>
              <a:rPr lang="en-US" altLang="zh-CN" sz="2000" b="1" dirty="0" err="1">
                <a:latin typeface="Arial" panose="020B0604020202020204" pitchFamily="34" charset="0"/>
              </a:rPr>
              <a:t>磁滞回线图形清晰、匀称、居中</a:t>
            </a:r>
            <a:r>
              <a:rPr lang="en-US" altLang="zh-CN" sz="2000" b="1" dirty="0">
                <a:latin typeface="Arial" panose="020B0604020202020204" pitchFamily="34" charset="0"/>
              </a:rPr>
              <a:t>。</a:t>
            </a:r>
          </a:p>
          <a:p>
            <a:pPr marL="0" indent="0" algn="just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Arial" panose="020B0604020202020204" pitchFamily="34" charset="0"/>
              </a:rPr>
              <a:t>6. </a:t>
            </a:r>
            <a:r>
              <a:rPr lang="en-US" altLang="zh-CN" sz="2000" b="1" dirty="0" err="1">
                <a:latin typeface="Arial" panose="020B0604020202020204" pitchFamily="34" charset="0"/>
              </a:rPr>
              <a:t>调节信号源幅度旋钮逐渐减少磁化电流，观察磁滞回线由大变小直至缩成一点，此为退磁的过程</a:t>
            </a:r>
            <a:r>
              <a:rPr lang="en-US" altLang="zh-CN" sz="2000" b="1" dirty="0">
                <a:latin typeface="Arial" panose="020B0604020202020204" pitchFamily="34" charset="0"/>
              </a:rPr>
              <a:t>。</a:t>
            </a:r>
          </a:p>
        </p:txBody>
      </p:sp>
      <p:sp>
        <p:nvSpPr>
          <p:cNvPr id="9" name="文本框 2"/>
          <p:cNvSpPr txBox="1">
            <a:spLocks noChangeArrowheads="1"/>
          </p:cNvSpPr>
          <p:nvPr/>
        </p:nvSpPr>
        <p:spPr bwMode="auto">
          <a:xfrm>
            <a:off x="624418" y="1291600"/>
            <a:ext cx="21066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磁滞回线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8801" y="-292099"/>
            <a:ext cx="1149351" cy="1589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接连接符 6"/>
          <p:cNvCxnSpPr/>
          <p:nvPr/>
        </p:nvCxnSpPr>
        <p:spPr>
          <a:xfrm>
            <a:off x="624418" y="933451"/>
            <a:ext cx="316653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矩形 13"/>
          <p:cNvSpPr>
            <a:spLocks noChangeArrowheads="1"/>
          </p:cNvSpPr>
          <p:nvPr/>
        </p:nvSpPr>
        <p:spPr bwMode="auto">
          <a:xfrm>
            <a:off x="533237" y="260353"/>
            <a:ext cx="45252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121475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 Contents</a:t>
            </a:r>
            <a:endParaRPr lang="zh-CN" altLang="en-US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20077" y="1216441"/>
            <a:ext cx="9819323" cy="3444875"/>
          </a:xfrm>
          <a:prstGeom prst="rect">
            <a:avLst/>
          </a:prstGeom>
        </p:spPr>
        <p:txBody>
          <a:bodyPr vert="horz" wrap="square" lIns="92075" tIns="46038" rIns="92075" bIns="46038" numCol="1" anchor="t" anchorCtr="0" compatLnSpc="1">
            <a:noAutofit/>
          </a:bodyPr>
          <a:lstStyle>
            <a:lvl1pPr marL="215900" indent="-215900" algn="l" defTabSz="865505" rtl="0" eaLnBrk="0" fontAlgn="base" hangingPunct="0">
              <a:lnSpc>
                <a:spcPct val="90000"/>
              </a:lnSpc>
              <a:spcBef>
                <a:spcPts val="9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9605" indent="-215900" algn="l" defTabSz="865505" rtl="0" eaLnBrk="0" fontAlgn="base" hangingPunct="0">
              <a:lnSpc>
                <a:spcPct val="90000"/>
              </a:lnSpc>
              <a:spcBef>
                <a:spcPts val="46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3945" indent="-215900" algn="l" defTabSz="865505" rtl="0" eaLnBrk="0" fontAlgn="base" hangingPunct="0">
              <a:lnSpc>
                <a:spcPct val="90000"/>
              </a:lnSpc>
              <a:spcBef>
                <a:spcPts val="46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5745" indent="-215900" algn="l" defTabSz="865505" rtl="0" eaLnBrk="0" fontAlgn="base" hangingPunct="0">
              <a:lnSpc>
                <a:spcPct val="90000"/>
              </a:lnSpc>
              <a:spcBef>
                <a:spcPts val="46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9450" indent="-215900" algn="l" defTabSz="865505" rtl="0" eaLnBrk="0" fontAlgn="base" hangingPunct="0">
              <a:lnSpc>
                <a:spcPct val="90000"/>
              </a:lnSpc>
              <a:spcBef>
                <a:spcPts val="46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84425" indent="-216535" algn="l" defTabSz="866775" rtl="0" eaLnBrk="1" latinLnBrk="0" hangingPunct="1">
              <a:lnSpc>
                <a:spcPct val="90000"/>
              </a:lnSpc>
              <a:spcBef>
                <a:spcPts val="475"/>
              </a:spcBef>
              <a:buFont typeface="Arial" panose="020B0604020202020204" pitchFamily="34" charset="0"/>
              <a:buChar char="•"/>
              <a:defRPr sz="17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17495" indent="-216535" algn="l" defTabSz="866775" rtl="0" eaLnBrk="1" latinLnBrk="0" hangingPunct="1">
              <a:lnSpc>
                <a:spcPct val="90000"/>
              </a:lnSpc>
              <a:spcBef>
                <a:spcPts val="475"/>
              </a:spcBef>
              <a:buFont typeface="Arial" panose="020B0604020202020204" pitchFamily="34" charset="0"/>
              <a:buChar char="•"/>
              <a:defRPr sz="17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51200" indent="-216535" algn="l" defTabSz="866775" rtl="0" eaLnBrk="1" latinLnBrk="0" hangingPunct="1">
              <a:lnSpc>
                <a:spcPct val="90000"/>
              </a:lnSpc>
              <a:spcBef>
                <a:spcPts val="475"/>
              </a:spcBef>
              <a:buFont typeface="Arial" panose="020B0604020202020204" pitchFamily="34" charset="0"/>
              <a:buChar char="•"/>
              <a:defRPr sz="17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84905" indent="-216535" algn="l" defTabSz="866775" rtl="0" eaLnBrk="1" latinLnBrk="0" hangingPunct="1">
              <a:lnSpc>
                <a:spcPct val="90000"/>
              </a:lnSpc>
              <a:spcBef>
                <a:spcPts val="475"/>
              </a:spcBef>
              <a:buFont typeface="Arial" panose="020B0604020202020204" pitchFamily="34" charset="0"/>
              <a:buChar char="•"/>
              <a:defRPr sz="17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Arial" panose="020B0604020202020204" pitchFamily="34" charset="0"/>
              </a:rPr>
              <a:t>7. </a:t>
            </a:r>
            <a:r>
              <a:rPr lang="zh-CN" altLang="zh-CN" sz="2000" b="1" dirty="0">
                <a:latin typeface="Arial" panose="020B0604020202020204" pitchFamily="34" charset="0"/>
              </a:rPr>
              <a:t>从0开始逐渐增加磁化电流使磁滞回线由小到大直至饱和，期间，选择</a:t>
            </a:r>
            <a:r>
              <a:rPr lang="en-US" altLang="zh-CN" sz="2000" b="1" dirty="0">
                <a:latin typeface="Arial" panose="020B0604020202020204" pitchFamily="34" charset="0"/>
              </a:rPr>
              <a:t>10</a:t>
            </a:r>
            <a:r>
              <a:rPr lang="zh-CN" altLang="zh-CN" sz="2000" b="1" dirty="0">
                <a:latin typeface="Arial" panose="020B0604020202020204" pitchFamily="34" charset="0"/>
              </a:rPr>
              <a:t>个适当的点停下来，读取它们正顶点坐标，平滑地连接这些点即得到基本磁化曲线。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Arial" panose="020B0604020202020204" pitchFamily="34" charset="0"/>
              </a:rPr>
              <a:t>8. </a:t>
            </a:r>
            <a:r>
              <a:rPr lang="zh-CN" altLang="en-US" sz="2000" b="1" dirty="0">
                <a:latin typeface="Arial" panose="020B0604020202020204" pitchFamily="34" charset="0"/>
              </a:rPr>
              <a:t>选择</a:t>
            </a:r>
            <a:r>
              <a:rPr lang="en-US" altLang="zh-CN" sz="2000" b="1" dirty="0">
                <a:latin typeface="Arial" panose="020B0604020202020204" pitchFamily="34" charset="0"/>
              </a:rPr>
              <a:t>12</a:t>
            </a:r>
            <a:r>
              <a:rPr lang="zh-CN" altLang="en-US" sz="2000" b="1" dirty="0">
                <a:latin typeface="Arial" panose="020B0604020202020204" pitchFamily="34" charset="0"/>
              </a:rPr>
              <a:t>个点，</a:t>
            </a:r>
            <a:r>
              <a:rPr lang="zh-CN" altLang="zh-CN" sz="2000" b="1" dirty="0">
                <a:latin typeface="Arial" panose="020B0604020202020204" pitchFamily="34" charset="0"/>
              </a:rPr>
              <a:t>描绘出完整的饱和磁滞回线。注意</a:t>
            </a:r>
            <a:r>
              <a:rPr lang="zh-CN" altLang="zh-CN" sz="2000" b="1" dirty="0">
                <a:solidFill>
                  <a:srgbClr val="FF0000"/>
                </a:solidFill>
                <a:latin typeface="Arial" panose="020B0604020202020204" pitchFamily="34" charset="0"/>
              </a:rPr>
              <a:t>几个关键值</a:t>
            </a:r>
            <a:r>
              <a:rPr lang="zh-CN" altLang="zh-CN" sz="2000" b="1" dirty="0">
                <a:latin typeface="Arial" panose="020B0604020202020204" pitchFamily="34" charset="0"/>
              </a:rPr>
              <a:t>的坐标要尽量准确。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 b="1" dirty="0">
              <a:latin typeface="Arial" panose="020B0604020202020204" pitchFamily="34" charset="0"/>
            </a:endParaRPr>
          </a:p>
        </p:txBody>
      </p:sp>
      <p:pic>
        <p:nvPicPr>
          <p:cNvPr id="9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097" y="3083015"/>
            <a:ext cx="2244725" cy="2382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00" r="8588" b="34250"/>
          <a:stretch>
            <a:fillRect/>
          </a:stretch>
        </p:blipFill>
        <p:spPr bwMode="auto">
          <a:xfrm>
            <a:off x="823575" y="3083015"/>
            <a:ext cx="5722937" cy="231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8801" y="-292099"/>
            <a:ext cx="1149351" cy="1589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接连接符 6"/>
          <p:cNvCxnSpPr/>
          <p:nvPr/>
        </p:nvCxnSpPr>
        <p:spPr>
          <a:xfrm>
            <a:off x="624418" y="933451"/>
            <a:ext cx="316653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矩形 13"/>
          <p:cNvSpPr>
            <a:spLocks noChangeArrowheads="1"/>
          </p:cNvSpPr>
          <p:nvPr/>
        </p:nvSpPr>
        <p:spPr bwMode="auto">
          <a:xfrm>
            <a:off x="533237" y="260353"/>
            <a:ext cx="45252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121475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 Contents</a:t>
            </a:r>
            <a:endParaRPr lang="zh-CN" altLang="en-US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33237" y="1492703"/>
            <a:ext cx="10188584" cy="3444875"/>
          </a:xfrm>
          <a:prstGeom prst="rect">
            <a:avLst/>
          </a:prstGeom>
        </p:spPr>
        <p:txBody>
          <a:bodyPr vert="horz" wrap="square" lIns="92075" tIns="46038" rIns="92075" bIns="46038" numCol="1" anchor="t" anchorCtr="0" compatLnSpc="1">
            <a:noAutofit/>
          </a:bodyPr>
          <a:lstStyle>
            <a:lvl1pPr marL="215900" indent="-215900" algn="l" defTabSz="865505" rtl="0" eaLnBrk="0" fontAlgn="base" hangingPunct="0">
              <a:lnSpc>
                <a:spcPct val="90000"/>
              </a:lnSpc>
              <a:spcBef>
                <a:spcPts val="9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9605" indent="-215900" algn="l" defTabSz="865505" rtl="0" eaLnBrk="0" fontAlgn="base" hangingPunct="0">
              <a:lnSpc>
                <a:spcPct val="90000"/>
              </a:lnSpc>
              <a:spcBef>
                <a:spcPts val="46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3945" indent="-215900" algn="l" defTabSz="865505" rtl="0" eaLnBrk="0" fontAlgn="base" hangingPunct="0">
              <a:lnSpc>
                <a:spcPct val="90000"/>
              </a:lnSpc>
              <a:spcBef>
                <a:spcPts val="46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5745" indent="-215900" algn="l" defTabSz="865505" rtl="0" eaLnBrk="0" fontAlgn="base" hangingPunct="0">
              <a:lnSpc>
                <a:spcPct val="90000"/>
              </a:lnSpc>
              <a:spcBef>
                <a:spcPts val="46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9450" indent="-215900" algn="l" defTabSz="865505" rtl="0" eaLnBrk="0" fontAlgn="base" hangingPunct="0">
              <a:lnSpc>
                <a:spcPct val="90000"/>
              </a:lnSpc>
              <a:spcBef>
                <a:spcPts val="46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84425" indent="-216535" algn="l" defTabSz="866775" rtl="0" eaLnBrk="1" latinLnBrk="0" hangingPunct="1">
              <a:lnSpc>
                <a:spcPct val="90000"/>
              </a:lnSpc>
              <a:spcBef>
                <a:spcPts val="475"/>
              </a:spcBef>
              <a:buFont typeface="Arial" panose="020B0604020202020204" pitchFamily="34" charset="0"/>
              <a:buChar char="•"/>
              <a:defRPr sz="17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17495" indent="-216535" algn="l" defTabSz="866775" rtl="0" eaLnBrk="1" latinLnBrk="0" hangingPunct="1">
              <a:lnSpc>
                <a:spcPct val="90000"/>
              </a:lnSpc>
              <a:spcBef>
                <a:spcPts val="475"/>
              </a:spcBef>
              <a:buFont typeface="Arial" panose="020B0604020202020204" pitchFamily="34" charset="0"/>
              <a:buChar char="•"/>
              <a:defRPr sz="17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51200" indent="-216535" algn="l" defTabSz="866775" rtl="0" eaLnBrk="1" latinLnBrk="0" hangingPunct="1">
              <a:lnSpc>
                <a:spcPct val="90000"/>
              </a:lnSpc>
              <a:spcBef>
                <a:spcPts val="475"/>
              </a:spcBef>
              <a:buFont typeface="Arial" panose="020B0604020202020204" pitchFamily="34" charset="0"/>
              <a:buChar char="•"/>
              <a:defRPr sz="17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84905" indent="-216535" algn="l" defTabSz="866775" rtl="0" eaLnBrk="1" latinLnBrk="0" hangingPunct="1">
              <a:lnSpc>
                <a:spcPct val="90000"/>
              </a:lnSpc>
              <a:spcBef>
                <a:spcPts val="475"/>
              </a:spcBef>
              <a:buFont typeface="Arial" panose="020B0604020202020204" pitchFamily="34" charset="0"/>
              <a:buChar char="•"/>
              <a:defRPr sz="17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b="1" dirty="0">
                <a:latin typeface="Arial" panose="020B0604020202020204" pitchFamily="34" charset="0"/>
              </a:rPr>
              <a:t>9. </a:t>
            </a:r>
            <a:r>
              <a:rPr lang="en-US" altLang="zh-CN" sz="1800" b="1" dirty="0" err="1">
                <a:latin typeface="Arial" panose="020B0604020202020204" pitchFamily="34" charset="0"/>
              </a:rPr>
              <a:t>加热开关</a:t>
            </a:r>
            <a:r>
              <a:rPr lang="zh-CN" altLang="en-US" sz="1800" b="1" dirty="0">
                <a:latin typeface="Arial" panose="020B0604020202020204" pitchFamily="34" charset="0"/>
                <a:sym typeface="宋体" panose="02010600030101010101" pitchFamily="2" charset="-122"/>
              </a:rPr>
              <a:t>关闭，</a:t>
            </a:r>
            <a:r>
              <a:rPr lang="en-US" altLang="zh-CN" sz="1800" b="1" dirty="0">
                <a:latin typeface="Arial" panose="020B0604020202020204" pitchFamily="34" charset="0"/>
              </a:rPr>
              <a:t>将居里点探测样品A的探头端插入加热井，插头端插入面板上样品1的插座，连接</a:t>
            </a:r>
            <a:r>
              <a:rPr lang="zh-CN" altLang="en-US" sz="1800" b="1" dirty="0">
                <a:latin typeface="Arial" panose="020B0604020202020204" pitchFamily="34" charset="0"/>
              </a:rPr>
              <a:t>电</a:t>
            </a:r>
            <a:r>
              <a:rPr lang="en-US" altLang="zh-CN" sz="1800" b="1" dirty="0">
                <a:latin typeface="Arial" panose="020B0604020202020204" pitchFamily="34" charset="0"/>
              </a:rPr>
              <a:t>路，并选择R</a:t>
            </a:r>
            <a:r>
              <a:rPr lang="en-US" altLang="zh-CN" sz="1800" b="1" baseline="-25000" dirty="0">
                <a:latin typeface="Arial" panose="020B0604020202020204" pitchFamily="34" charset="0"/>
              </a:rPr>
              <a:t>1</a:t>
            </a:r>
            <a:r>
              <a:rPr lang="en-US" altLang="zh-CN" sz="1800" b="1" dirty="0">
                <a:latin typeface="Arial" panose="020B0604020202020204" pitchFamily="34" charset="0"/>
              </a:rPr>
              <a:t>=51Ω，R</a:t>
            </a:r>
            <a:r>
              <a:rPr lang="en-US" altLang="zh-CN" sz="1800" b="1" baseline="-25000" dirty="0">
                <a:latin typeface="Arial" panose="020B0604020202020204" pitchFamily="34" charset="0"/>
              </a:rPr>
              <a:t>2</a:t>
            </a:r>
            <a:r>
              <a:rPr lang="en-US" altLang="zh-CN" sz="1800" b="1" dirty="0">
                <a:latin typeface="Arial" panose="020B0604020202020204" pitchFamily="34" charset="0"/>
              </a:rPr>
              <a:t>=1KΩ</a:t>
            </a:r>
            <a:r>
              <a:rPr lang="zh-CN" altLang="en-US" sz="1800" b="1" dirty="0">
                <a:latin typeface="Arial" panose="020B0604020202020204" pitchFamily="34" charset="0"/>
              </a:rPr>
              <a:t>，</a:t>
            </a:r>
            <a:r>
              <a:rPr lang="en-US" altLang="zh-CN" sz="1800" b="1" dirty="0">
                <a:latin typeface="Arial" panose="020B0604020202020204" pitchFamily="34" charset="0"/>
              </a:rPr>
              <a:t>C=0.33μF，信号源频率为</a:t>
            </a:r>
            <a:r>
              <a:rPr lang="en-US" altLang="zh-CN" sz="1800" b="1" dirty="0">
                <a:solidFill>
                  <a:srgbClr val="FF0000"/>
                </a:solidFill>
                <a:latin typeface="Arial" panose="020B0604020202020204" pitchFamily="34" charset="0"/>
              </a:rPr>
              <a:t>30kHz</a:t>
            </a:r>
            <a:r>
              <a:rPr lang="zh-CN" altLang="en-US" sz="1800" b="1" dirty="0">
                <a:latin typeface="Arial" panose="020B0604020202020204" pitchFamily="34" charset="0"/>
              </a:rPr>
              <a:t>，温度设置为</a:t>
            </a:r>
            <a:r>
              <a:rPr lang="en-US" altLang="zh-CN" sz="1800" b="1" dirty="0">
                <a:latin typeface="Arial" panose="020B0604020202020204" pitchFamily="34" charset="0"/>
              </a:rPr>
              <a:t>120℃</a:t>
            </a:r>
            <a:r>
              <a:rPr lang="zh-CN" altLang="en-US" sz="1800" b="1" dirty="0">
                <a:latin typeface="Arial" panose="020B0604020202020204" pitchFamily="34" charset="0"/>
                <a:sym typeface="宋体" panose="02010600030101010101" pitchFamily="2" charset="-122"/>
              </a:rPr>
              <a:t>。示波器上显示合适大小的</a:t>
            </a:r>
            <a:r>
              <a:rPr lang="en-US" altLang="zh-CN" sz="1800" b="1" dirty="0" err="1">
                <a:latin typeface="Arial" panose="020B0604020202020204" pitchFamily="34" charset="0"/>
              </a:rPr>
              <a:t>磁滞回线</a:t>
            </a:r>
            <a:r>
              <a:rPr lang="zh-CN" altLang="en-US" sz="1800" b="1" dirty="0">
                <a:latin typeface="Arial" panose="020B0604020202020204" pitchFamily="34" charset="0"/>
                <a:sym typeface="宋体" panose="02010600030101010101" pitchFamily="2" charset="-122"/>
              </a:rPr>
              <a:t>。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b="1" dirty="0">
                <a:latin typeface="Arial" panose="020B0604020202020204" pitchFamily="34" charset="0"/>
                <a:sym typeface="宋体" panose="02010600030101010101" pitchFamily="2" charset="-122"/>
              </a:rPr>
              <a:t>10. </a:t>
            </a:r>
            <a:r>
              <a:rPr lang="zh-CN" altLang="en-US" sz="1800" b="1" dirty="0">
                <a:latin typeface="Arial" panose="020B0604020202020204" pitchFamily="34" charset="0"/>
                <a:sym typeface="宋体" panose="02010600030101010101" pitchFamily="2" charset="-122"/>
              </a:rPr>
              <a:t>加热先快后慢，</a:t>
            </a:r>
            <a:r>
              <a:rPr lang="en-US" altLang="zh-CN" sz="1800" b="1" dirty="0">
                <a:latin typeface="Arial" panose="020B0604020202020204" pitchFamily="34" charset="0"/>
                <a:sym typeface="宋体" panose="02010600030101010101" pitchFamily="2" charset="-122"/>
              </a:rPr>
              <a:t>8</a:t>
            </a:r>
            <a:r>
              <a:rPr lang="en-US" altLang="zh-CN" sz="1800" b="1" dirty="0">
                <a:latin typeface="Arial" panose="020B0604020202020204" pitchFamily="34" charset="0"/>
              </a:rPr>
              <a:t>0℃</a:t>
            </a:r>
            <a:r>
              <a:rPr lang="zh-CN" altLang="en-US" sz="1800" b="1" dirty="0">
                <a:latin typeface="Arial" panose="020B0604020202020204" pitchFamily="34" charset="0"/>
                <a:sym typeface="宋体" panose="02010600030101010101" pitchFamily="2" charset="-122"/>
              </a:rPr>
              <a:t>以后</a:t>
            </a:r>
            <a:r>
              <a:rPr lang="en-US" altLang="zh-CN" sz="1800" b="1" dirty="0" err="1">
                <a:latin typeface="Arial" panose="020B0604020202020204" pitchFamily="34" charset="0"/>
              </a:rPr>
              <a:t>注意观察示波器上的磁滞回线，记下磁滞回线消失时（变为一条单线）显示的温度值，此即测量到的居里点温度</a:t>
            </a:r>
            <a:r>
              <a:rPr lang="en-US" altLang="zh-CN" sz="1800" b="1" dirty="0">
                <a:latin typeface="Arial" panose="020B0604020202020204" pitchFamily="34" charset="0"/>
              </a:rPr>
              <a:t>。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b="1" dirty="0">
                <a:latin typeface="Arial" panose="020B0604020202020204" pitchFamily="34" charset="0"/>
              </a:rPr>
              <a:t>11. </a:t>
            </a:r>
            <a:r>
              <a:rPr lang="zh-CN" altLang="en-US" sz="1800" b="1" dirty="0">
                <a:latin typeface="Arial" panose="020B0604020202020204" pitchFamily="34" charset="0"/>
                <a:sym typeface="宋体" panose="02010600030101010101" pitchFamily="2" charset="-122"/>
              </a:rPr>
              <a:t>打开风扇降温，观察温度低于居里温度点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 dirty="0">
                <a:latin typeface="Arial" panose="020B0604020202020204" pitchFamily="34" charset="0"/>
                <a:sym typeface="宋体" panose="02010600030101010101" pitchFamily="2" charset="-122"/>
              </a:rPr>
              <a:t>时，屏幕上恢复磁滞回线。</a:t>
            </a:r>
            <a:endParaRPr lang="en-US" altLang="zh-CN" sz="1800" b="1" dirty="0">
              <a:latin typeface="Arial" panose="020B0604020202020204" pitchFamily="34" charset="0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 b="1" dirty="0">
              <a:latin typeface="Arial" panose="020B0604020202020204" pitchFamily="34" charset="0"/>
            </a:endParaRPr>
          </a:p>
        </p:txBody>
      </p:sp>
      <p:pic>
        <p:nvPicPr>
          <p:cNvPr id="9" name="内容占位符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5" t="5000" r="719" b="17935"/>
          <a:stretch>
            <a:fillRect/>
          </a:stretch>
        </p:blipFill>
        <p:spPr bwMode="auto">
          <a:xfrm rot="16200000">
            <a:off x="6823443" y="2219581"/>
            <a:ext cx="3444874" cy="5689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2"/>
          <p:cNvSpPr txBox="1">
            <a:spLocks noChangeArrowheads="1"/>
          </p:cNvSpPr>
          <p:nvPr/>
        </p:nvSpPr>
        <p:spPr bwMode="auto">
          <a:xfrm>
            <a:off x="533237" y="1032328"/>
            <a:ext cx="21066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居里点测量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8801" y="-292099"/>
            <a:ext cx="1149351" cy="1589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接连接符 6"/>
          <p:cNvCxnSpPr/>
          <p:nvPr/>
        </p:nvCxnSpPr>
        <p:spPr>
          <a:xfrm>
            <a:off x="624418" y="933451"/>
            <a:ext cx="316653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矩形 13"/>
          <p:cNvSpPr>
            <a:spLocks noChangeArrowheads="1"/>
          </p:cNvSpPr>
          <p:nvPr/>
        </p:nvSpPr>
        <p:spPr bwMode="auto">
          <a:xfrm>
            <a:off x="533237" y="260353"/>
            <a:ext cx="45252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121475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 Contents</a:t>
            </a:r>
            <a:endParaRPr lang="zh-CN" altLang="en-US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2" descr="C:\Users\john\Desktop\数字示波器实验\IMG_20170313_132833.jpg"/>
          <p:cNvPicPr>
            <a:picLocks noChangeAspect="1" noChangeArrowheads="1"/>
          </p:cNvPicPr>
          <p:nvPr/>
        </p:nvPicPr>
        <p:blipFill>
          <a:blip r:embed="rId3">
            <a:lum bright="-2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96" r="1595" b="12321"/>
          <a:stretch>
            <a:fillRect/>
          </a:stretch>
        </p:blipFill>
        <p:spPr bwMode="auto">
          <a:xfrm>
            <a:off x="1835151" y="1874241"/>
            <a:ext cx="8334375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1043"/>
          <p:cNvGrpSpPr/>
          <p:nvPr/>
        </p:nvGrpSpPr>
        <p:grpSpPr bwMode="auto">
          <a:xfrm>
            <a:off x="6619875" y="3372841"/>
            <a:ext cx="2838450" cy="2038350"/>
            <a:chOff x="3687" y="2405"/>
            <a:chExt cx="1788" cy="1284"/>
          </a:xfrm>
        </p:grpSpPr>
        <p:sp>
          <p:nvSpPr>
            <p:cNvPr id="10" name="Rectangle 1044"/>
            <p:cNvSpPr>
              <a:spLocks noChangeArrowheads="1"/>
            </p:cNvSpPr>
            <p:nvPr/>
          </p:nvSpPr>
          <p:spPr bwMode="auto">
            <a:xfrm>
              <a:off x="3687" y="2405"/>
              <a:ext cx="953" cy="1127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FFFFFF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1" name="AutoShape 1045"/>
            <p:cNvSpPr>
              <a:spLocks noChangeArrowheads="1"/>
            </p:cNvSpPr>
            <p:nvPr/>
          </p:nvSpPr>
          <p:spPr bwMode="auto">
            <a:xfrm rot="-5400000">
              <a:off x="4658" y="2960"/>
              <a:ext cx="624" cy="829"/>
            </a:xfrm>
            <a:prstGeom prst="wedgeEllipseCallout">
              <a:avLst>
                <a:gd name="adj1" fmla="val 43838"/>
                <a:gd name="adj2" fmla="val -69435"/>
              </a:avLst>
            </a:prstGeom>
            <a:noFill/>
            <a:ln w="9525">
              <a:solidFill>
                <a:srgbClr val="FF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2" name="Text Box 1046"/>
            <p:cNvSpPr txBox="1"/>
            <p:nvPr/>
          </p:nvSpPr>
          <p:spPr>
            <a:xfrm>
              <a:off x="4651" y="3125"/>
              <a:ext cx="824" cy="44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indent="0" eaLnBrk="1" hangingPunct="1">
                <a:spcBef>
                  <a:spcPct val="50000"/>
                </a:spcBef>
                <a:buClrTx/>
                <a:buSzTx/>
                <a:buNone/>
              </a:pPr>
              <a:r>
                <a:rPr lang="en-US" altLang="zh-CN" sz="2000" noProof="1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ahoma" panose="020B0604030504040204" pitchFamily="34" charset="0"/>
                </a:rPr>
                <a:t>xy</a:t>
              </a:r>
              <a:r>
                <a:rPr lang="zh-CN" altLang="en-US" sz="2000" noProof="1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ahoma" panose="020B0604030504040204" pitchFamily="34" charset="0"/>
                </a:rPr>
                <a:t>方向位置调节</a:t>
              </a:r>
            </a:p>
          </p:txBody>
        </p:sp>
      </p:grpSp>
      <p:grpSp>
        <p:nvGrpSpPr>
          <p:cNvPr id="13" name="Group 21"/>
          <p:cNvGrpSpPr/>
          <p:nvPr/>
        </p:nvGrpSpPr>
        <p:grpSpPr bwMode="auto">
          <a:xfrm>
            <a:off x="5159375" y="5373092"/>
            <a:ext cx="2736850" cy="1355725"/>
            <a:chOff x="331" y="3475"/>
            <a:chExt cx="1724" cy="854"/>
          </a:xfrm>
        </p:grpSpPr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247" y="3475"/>
              <a:ext cx="808" cy="318"/>
            </a:xfrm>
            <a:prstGeom prst="rect">
              <a:avLst/>
            </a:prstGeom>
            <a:solidFill>
              <a:schemeClr val="accent1">
                <a:alpha val="27057"/>
              </a:schemeClr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ahoma" panose="020B0604030504040204" pitchFamily="34" charset="0"/>
              </a:endParaRPr>
            </a:p>
          </p:txBody>
        </p:sp>
        <p:sp>
          <p:nvSpPr>
            <p:cNvPr id="15" name="AutoShape 14"/>
            <p:cNvSpPr>
              <a:spLocks noChangeArrowheads="1"/>
            </p:cNvSpPr>
            <p:nvPr/>
          </p:nvSpPr>
          <p:spPr bwMode="auto">
            <a:xfrm rot="5400000">
              <a:off x="786" y="3389"/>
              <a:ext cx="475" cy="1396"/>
            </a:xfrm>
            <a:prstGeom prst="wedgeEllipseCallout">
              <a:avLst>
                <a:gd name="adj1" fmla="val -70981"/>
                <a:gd name="adj2" fmla="val -40065"/>
              </a:avLst>
            </a:prstGeom>
            <a:noFill/>
            <a:ln w="9525">
              <a:solidFill>
                <a:srgbClr val="FF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/>
              <a:endParaRPr lang="zh-CN" altLang="zh-CN">
                <a:latin typeface="Tahoma" panose="020B0604030504040204" pitchFamily="34" charset="0"/>
              </a:endParaRPr>
            </a:p>
          </p:txBody>
        </p:sp>
        <p:sp>
          <p:nvSpPr>
            <p:cNvPr id="16" name="Text Box 15"/>
            <p:cNvSpPr txBox="1"/>
            <p:nvPr/>
          </p:nvSpPr>
          <p:spPr>
            <a:xfrm>
              <a:off x="331" y="3947"/>
              <a:ext cx="1320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indent="0" eaLnBrk="1" hangingPunct="1">
                <a:spcBef>
                  <a:spcPct val="50000"/>
                </a:spcBef>
                <a:buClrTx/>
                <a:buSzTx/>
                <a:buNone/>
              </a:pPr>
              <a:r>
                <a:rPr lang="zh-CN" altLang="en-US" sz="2400" b="1" noProof="1">
                  <a:ln w="10160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Tahoma" panose="020B0604030504040204" pitchFamily="34" charset="0"/>
                </a:rPr>
                <a:t>信号输入端口</a:t>
              </a:r>
            </a:p>
          </p:txBody>
        </p:sp>
      </p:grpSp>
      <p:grpSp>
        <p:nvGrpSpPr>
          <p:cNvPr id="17" name="Group 1039"/>
          <p:cNvGrpSpPr/>
          <p:nvPr/>
        </p:nvGrpSpPr>
        <p:grpSpPr bwMode="auto">
          <a:xfrm>
            <a:off x="7607301" y="1010642"/>
            <a:ext cx="1585913" cy="1254125"/>
            <a:chOff x="4014" y="962"/>
            <a:chExt cx="999" cy="790"/>
          </a:xfrm>
        </p:grpSpPr>
        <p:sp>
          <p:nvSpPr>
            <p:cNvPr id="18" name="Rectangle 1040"/>
            <p:cNvSpPr>
              <a:spLocks noChangeArrowheads="1"/>
            </p:cNvSpPr>
            <p:nvPr/>
          </p:nvSpPr>
          <p:spPr bwMode="auto">
            <a:xfrm>
              <a:off x="4222" y="1529"/>
              <a:ext cx="246" cy="223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FFFFFF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9" name="AutoShape 1041"/>
            <p:cNvSpPr>
              <a:spLocks noChangeArrowheads="1"/>
            </p:cNvSpPr>
            <p:nvPr/>
          </p:nvSpPr>
          <p:spPr bwMode="auto">
            <a:xfrm>
              <a:off x="4014" y="962"/>
              <a:ext cx="975" cy="336"/>
            </a:xfrm>
            <a:prstGeom prst="wedgeEllipseCallout">
              <a:avLst>
                <a:gd name="adj1" fmla="val -14495"/>
                <a:gd name="adj2" fmla="val 116773"/>
              </a:avLst>
            </a:prstGeom>
            <a:noFill/>
            <a:ln w="9525">
              <a:solidFill>
                <a:srgbClr val="FF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/>
              <a:endParaRPr lang="zh-CN" altLang="zh-CN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0" name="Text Box 1042"/>
            <p:cNvSpPr txBox="1">
              <a:spLocks noChangeArrowheads="1"/>
            </p:cNvSpPr>
            <p:nvPr/>
          </p:nvSpPr>
          <p:spPr bwMode="auto">
            <a:xfrm>
              <a:off x="4060" y="962"/>
              <a:ext cx="95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>
                  <a:latin typeface="Tahoma" panose="020B0604030504040204" pitchFamily="34" charset="0"/>
                </a:rPr>
                <a:t>光标测量</a:t>
              </a:r>
            </a:p>
          </p:txBody>
        </p:sp>
      </p:grpSp>
      <p:grpSp>
        <p:nvGrpSpPr>
          <p:cNvPr id="21" name="Group 1039"/>
          <p:cNvGrpSpPr/>
          <p:nvPr/>
        </p:nvGrpSpPr>
        <p:grpSpPr bwMode="auto">
          <a:xfrm>
            <a:off x="5737226" y="1010642"/>
            <a:ext cx="2016125" cy="1254125"/>
            <a:chOff x="3152" y="962"/>
            <a:chExt cx="1315" cy="790"/>
          </a:xfrm>
        </p:grpSpPr>
        <p:sp>
          <p:nvSpPr>
            <p:cNvPr id="22" name="Rectangle 1040"/>
            <p:cNvSpPr>
              <a:spLocks noChangeArrowheads="1"/>
            </p:cNvSpPr>
            <p:nvPr/>
          </p:nvSpPr>
          <p:spPr bwMode="auto">
            <a:xfrm>
              <a:off x="4221" y="1529"/>
              <a:ext cx="246" cy="223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FFFFFF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3" name="AutoShape 1041"/>
            <p:cNvSpPr>
              <a:spLocks noChangeArrowheads="1"/>
            </p:cNvSpPr>
            <p:nvPr/>
          </p:nvSpPr>
          <p:spPr bwMode="auto">
            <a:xfrm>
              <a:off x="3199" y="962"/>
              <a:ext cx="1101" cy="336"/>
            </a:xfrm>
            <a:prstGeom prst="wedgeEllipseCallout">
              <a:avLst>
                <a:gd name="adj1" fmla="val 45949"/>
                <a:gd name="adj2" fmla="val 129472"/>
              </a:avLst>
            </a:prstGeom>
            <a:noFill/>
            <a:ln w="9525">
              <a:solidFill>
                <a:srgbClr val="FF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/>
              <a:endParaRPr lang="zh-CN" altLang="zh-CN">
                <a:solidFill>
                  <a:srgbClr val="FFFFFF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4" name="Text Box 1042"/>
            <p:cNvSpPr txBox="1">
              <a:spLocks noChangeArrowheads="1"/>
            </p:cNvSpPr>
            <p:nvPr/>
          </p:nvSpPr>
          <p:spPr bwMode="auto">
            <a:xfrm>
              <a:off x="3152" y="1001"/>
              <a:ext cx="1315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b="1">
                  <a:latin typeface="Tahoma" panose="020B0604030504040204" pitchFamily="34" charset="0"/>
                </a:rPr>
                <a:t>Measure</a:t>
              </a:r>
              <a:r>
                <a:rPr lang="zh-CN" altLang="en-US" sz="2000" b="1">
                  <a:latin typeface="Tahoma" panose="020B0604030504040204" pitchFamily="34" charset="0"/>
                </a:rPr>
                <a:t>测量</a:t>
              </a:r>
            </a:p>
          </p:txBody>
        </p:sp>
      </p:grpSp>
      <p:grpSp>
        <p:nvGrpSpPr>
          <p:cNvPr id="25" name="Group 1039"/>
          <p:cNvGrpSpPr/>
          <p:nvPr/>
        </p:nvGrpSpPr>
        <p:grpSpPr bwMode="auto">
          <a:xfrm>
            <a:off x="9066213" y="1010642"/>
            <a:ext cx="1350962" cy="1254125"/>
            <a:chOff x="4222" y="962"/>
            <a:chExt cx="851" cy="790"/>
          </a:xfrm>
        </p:grpSpPr>
        <p:sp>
          <p:nvSpPr>
            <p:cNvPr id="26" name="Rectangle 1040"/>
            <p:cNvSpPr>
              <a:spLocks noChangeArrowheads="1"/>
            </p:cNvSpPr>
            <p:nvPr/>
          </p:nvSpPr>
          <p:spPr bwMode="auto">
            <a:xfrm>
              <a:off x="4222" y="1529"/>
              <a:ext cx="246" cy="223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FFFFFF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7" name="AutoShape 1041"/>
            <p:cNvSpPr>
              <a:spLocks noChangeArrowheads="1"/>
            </p:cNvSpPr>
            <p:nvPr/>
          </p:nvSpPr>
          <p:spPr bwMode="auto">
            <a:xfrm>
              <a:off x="4354" y="962"/>
              <a:ext cx="719" cy="336"/>
            </a:xfrm>
            <a:prstGeom prst="wedgeEllipseCallout">
              <a:avLst>
                <a:gd name="adj1" fmla="val -39292"/>
                <a:gd name="adj2" fmla="val 125241"/>
              </a:avLst>
            </a:prstGeom>
            <a:noFill/>
            <a:ln w="9525">
              <a:solidFill>
                <a:srgbClr val="FF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/>
              <a:endParaRPr lang="zh-CN" altLang="zh-CN">
                <a:solidFill>
                  <a:srgbClr val="FFFFFF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8" name="Text Box 1042"/>
            <p:cNvSpPr txBox="1">
              <a:spLocks noChangeArrowheads="1"/>
            </p:cNvSpPr>
            <p:nvPr/>
          </p:nvSpPr>
          <p:spPr bwMode="auto">
            <a:xfrm>
              <a:off x="4422" y="1007"/>
              <a:ext cx="60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>
                  <a:latin typeface="Tahoma" panose="020B0604030504040204" pitchFamily="34" charset="0"/>
                </a:rPr>
                <a:t>调</a:t>
              </a:r>
              <a:r>
                <a:rPr lang="en-US" altLang="zh-CN" sz="2400" b="1">
                  <a:latin typeface="Tahoma" panose="020B0604030504040204" pitchFamily="34" charset="0"/>
                </a:rPr>
                <a:t>XY</a:t>
              </a:r>
              <a:endParaRPr lang="zh-CN" altLang="en-US" sz="2400" b="1">
                <a:latin typeface="Tahoma" panose="020B0604030504040204" pitchFamily="34" charset="0"/>
              </a:endParaRPr>
            </a:p>
          </p:txBody>
        </p:sp>
      </p:grpSp>
      <p:grpSp>
        <p:nvGrpSpPr>
          <p:cNvPr id="29" name="Group 1039"/>
          <p:cNvGrpSpPr/>
          <p:nvPr/>
        </p:nvGrpSpPr>
        <p:grpSpPr bwMode="auto">
          <a:xfrm>
            <a:off x="5094289" y="1874242"/>
            <a:ext cx="2160587" cy="1254125"/>
            <a:chOff x="3152" y="1053"/>
            <a:chExt cx="1409" cy="790"/>
          </a:xfrm>
        </p:grpSpPr>
        <p:sp>
          <p:nvSpPr>
            <p:cNvPr id="30" name="Rectangle 1040"/>
            <p:cNvSpPr>
              <a:spLocks noChangeArrowheads="1"/>
            </p:cNvSpPr>
            <p:nvPr/>
          </p:nvSpPr>
          <p:spPr bwMode="auto">
            <a:xfrm>
              <a:off x="4222" y="1121"/>
              <a:ext cx="339" cy="722"/>
            </a:xfrm>
            <a:prstGeom prst="rect">
              <a:avLst/>
            </a:prstGeom>
            <a:noFill/>
            <a:ln w="50800">
              <a:solidFill>
                <a:srgbClr val="FF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FFFFFF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1" name="AutoShape 1041"/>
            <p:cNvSpPr>
              <a:spLocks noChangeArrowheads="1"/>
            </p:cNvSpPr>
            <p:nvPr/>
          </p:nvSpPr>
          <p:spPr bwMode="auto">
            <a:xfrm>
              <a:off x="3152" y="1053"/>
              <a:ext cx="1101" cy="336"/>
            </a:xfrm>
            <a:prstGeom prst="wedgeEllipseCallout">
              <a:avLst>
                <a:gd name="adj1" fmla="val 48625"/>
                <a:gd name="adj2" fmla="val 70213"/>
              </a:avLst>
            </a:prstGeom>
            <a:solidFill>
              <a:schemeClr val="bg1">
                <a:alpha val="70000"/>
              </a:schemeClr>
            </a:solidFill>
            <a:ln w="9525">
              <a:solidFill>
                <a:schemeClr val="accent2"/>
              </a:solidFill>
              <a:miter lim="800000"/>
            </a:ln>
          </p:spPr>
          <p:txBody>
            <a:bodyPr/>
            <a:lstStyle/>
            <a:p>
              <a:pPr algn="ctr"/>
              <a:endParaRPr lang="zh-CN" altLang="zh-CN">
                <a:solidFill>
                  <a:srgbClr val="FFFFFF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2" name="Text Box 1042"/>
            <p:cNvSpPr txBox="1">
              <a:spLocks noChangeArrowheads="1"/>
            </p:cNvSpPr>
            <p:nvPr/>
          </p:nvSpPr>
          <p:spPr bwMode="auto">
            <a:xfrm>
              <a:off x="3199" y="1088"/>
              <a:ext cx="102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>
                  <a:latin typeface="Tahoma" panose="020B0604030504040204" pitchFamily="34" charset="0"/>
                </a:rPr>
                <a:t>菜单选择钮</a:t>
              </a:r>
            </a:p>
          </p:txBody>
        </p:sp>
      </p:grpSp>
      <p:sp>
        <p:nvSpPr>
          <p:cNvPr id="33" name="Text Box 2"/>
          <p:cNvSpPr txBox="1">
            <a:spLocks noChangeArrowheads="1"/>
          </p:cNvSpPr>
          <p:nvPr/>
        </p:nvSpPr>
        <p:spPr bwMode="auto">
          <a:xfrm>
            <a:off x="2266951" y="956666"/>
            <a:ext cx="48244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>
                <a:latin typeface="华文楷体" panose="02010600040101010101" pitchFamily="2" charset="-122"/>
                <a:ea typeface="华文楷体" panose="02010600040101010101" pitchFamily="2" charset="-122"/>
              </a:rPr>
              <a:t>示波器调节</a:t>
            </a:r>
            <a:endParaRPr lang="en-US" altLang="zh-CN" sz="36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" fill="hold"/>
                                        <p:tgtEl>
                                          <p:spTgt spid="1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" fill="hold"/>
                                        <p:tgtEl>
                                          <p:spTgt spid="2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" fill="hold"/>
                                        <p:tgtEl>
                                          <p:spTgt spid="2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" fill="hold"/>
                                        <p:tgtEl>
                                          <p:spTgt spid="2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8801" y="-292099"/>
            <a:ext cx="1149351" cy="1589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接连接符 6"/>
          <p:cNvCxnSpPr/>
          <p:nvPr/>
        </p:nvCxnSpPr>
        <p:spPr>
          <a:xfrm>
            <a:off x="624418" y="933451"/>
            <a:ext cx="316653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矩形 13"/>
          <p:cNvSpPr>
            <a:spLocks noChangeArrowheads="1"/>
          </p:cNvSpPr>
          <p:nvPr/>
        </p:nvSpPr>
        <p:spPr bwMode="auto">
          <a:xfrm>
            <a:off x="533237" y="260353"/>
            <a:ext cx="45252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121475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 Contents</a:t>
            </a:r>
            <a:endParaRPr lang="zh-CN" altLang="en-US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76" r="3481" b="8508"/>
          <a:stretch>
            <a:fillRect/>
          </a:stretch>
        </p:blipFill>
        <p:spPr bwMode="auto">
          <a:xfrm>
            <a:off x="1520656" y="1178836"/>
            <a:ext cx="8939212" cy="527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8801" y="-292099"/>
            <a:ext cx="1149351" cy="1589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接连接符 6"/>
          <p:cNvCxnSpPr/>
          <p:nvPr/>
        </p:nvCxnSpPr>
        <p:spPr>
          <a:xfrm>
            <a:off x="624418" y="933451"/>
            <a:ext cx="316653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矩形 13"/>
          <p:cNvSpPr>
            <a:spLocks noChangeArrowheads="1"/>
          </p:cNvSpPr>
          <p:nvPr/>
        </p:nvSpPr>
        <p:spPr bwMode="auto">
          <a:xfrm>
            <a:off x="533237" y="260353"/>
            <a:ext cx="45252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121475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 Contents</a:t>
            </a:r>
            <a:endParaRPr lang="zh-CN" altLang="en-US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74" t="10298" r="13130" b="12172"/>
          <a:stretch>
            <a:fillRect/>
          </a:stretch>
        </p:blipFill>
        <p:spPr bwMode="auto">
          <a:xfrm>
            <a:off x="1633491" y="1021775"/>
            <a:ext cx="8670524" cy="5720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9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8801" y="-292099"/>
            <a:ext cx="1149351" cy="1589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930908" y="2523743"/>
            <a:ext cx="80924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/>
              <a:t>谢谢！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9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8801" y="-292099"/>
            <a:ext cx="1149351" cy="1589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直接连接符 11"/>
          <p:cNvCxnSpPr/>
          <p:nvPr/>
        </p:nvCxnSpPr>
        <p:spPr>
          <a:xfrm>
            <a:off x="624418" y="933451"/>
            <a:ext cx="316653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271" name="矩形 13"/>
          <p:cNvSpPr>
            <a:spLocks noChangeArrowheads="1"/>
          </p:cNvSpPr>
          <p:nvPr/>
        </p:nvSpPr>
        <p:spPr bwMode="auto">
          <a:xfrm>
            <a:off x="719668" y="251885"/>
            <a:ext cx="6120778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121475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 、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Experimental Objectives</a:t>
            </a:r>
          </a:p>
          <a:p>
            <a:pPr defTabSz="1214755" fontAlgn="base">
              <a:spcBef>
                <a:spcPct val="0"/>
              </a:spcBef>
              <a:spcAft>
                <a:spcPct val="0"/>
              </a:spcAft>
            </a:pP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3"/>
          <p:cNvSpPr txBox="1">
            <a:spLocks noRot="1" noChangeArrowheads="1"/>
          </p:cNvSpPr>
          <p:nvPr/>
        </p:nvSpPr>
        <p:spPr bwMode="auto">
          <a:xfrm>
            <a:off x="624418" y="1615018"/>
            <a:ext cx="10254297" cy="449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/>
          <a:lstStyle>
            <a:lvl1pPr marL="215900" indent="-215900" algn="l" defTabSz="865505" rtl="0" eaLnBrk="0" fontAlgn="base" hangingPunct="0">
              <a:lnSpc>
                <a:spcPct val="120000"/>
              </a:lnSpc>
              <a:spcBef>
                <a:spcPts val="9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600" kern="1200" spc="131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49605" indent="-215900" algn="l" defTabSz="865505" rtl="0" eaLnBrk="0" fontAlgn="base" hangingPunct="0">
              <a:lnSpc>
                <a:spcPct val="120000"/>
              </a:lnSpc>
              <a:spcBef>
                <a:spcPts val="46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 spc="131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83945" indent="-215900" algn="l" defTabSz="865505" rtl="0" eaLnBrk="0" fontAlgn="base" hangingPunct="0">
              <a:lnSpc>
                <a:spcPct val="120000"/>
              </a:lnSpc>
              <a:spcBef>
                <a:spcPts val="46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 spc="131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515745" indent="-215900" algn="l" defTabSz="865505" rtl="0" eaLnBrk="0" fontAlgn="base" hangingPunct="0">
              <a:lnSpc>
                <a:spcPct val="120000"/>
              </a:lnSpc>
              <a:spcBef>
                <a:spcPts val="46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 spc="131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949450" indent="-215900" algn="l" defTabSz="865505" rtl="0" eaLnBrk="0" fontAlgn="base" hangingPunct="0">
              <a:lnSpc>
                <a:spcPct val="120000"/>
              </a:lnSpc>
              <a:spcBef>
                <a:spcPts val="46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 spc="131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384425" indent="-216535" algn="l" defTabSz="866775" rtl="0" eaLnBrk="1" latinLnBrk="0" hangingPunct="1">
              <a:lnSpc>
                <a:spcPct val="90000"/>
              </a:lnSpc>
              <a:spcBef>
                <a:spcPts val="475"/>
              </a:spcBef>
              <a:buFont typeface="Arial" panose="020B0604020202020204" pitchFamily="34" charset="0"/>
              <a:buChar char="•"/>
              <a:defRPr sz="17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17495" indent="-216535" algn="l" defTabSz="866775" rtl="0" eaLnBrk="1" latinLnBrk="0" hangingPunct="1">
              <a:lnSpc>
                <a:spcPct val="90000"/>
              </a:lnSpc>
              <a:spcBef>
                <a:spcPts val="475"/>
              </a:spcBef>
              <a:buFont typeface="Arial" panose="020B0604020202020204" pitchFamily="34" charset="0"/>
              <a:buChar char="•"/>
              <a:defRPr sz="17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51200" indent="-216535" algn="l" defTabSz="866775" rtl="0" eaLnBrk="1" latinLnBrk="0" hangingPunct="1">
              <a:lnSpc>
                <a:spcPct val="90000"/>
              </a:lnSpc>
              <a:spcBef>
                <a:spcPts val="475"/>
              </a:spcBef>
              <a:buFont typeface="Arial" panose="020B0604020202020204" pitchFamily="34" charset="0"/>
              <a:buChar char="•"/>
              <a:defRPr sz="17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84905" indent="-216535" algn="l" defTabSz="866775" rtl="0" eaLnBrk="1" latinLnBrk="0" hangingPunct="1">
              <a:lnSpc>
                <a:spcPct val="90000"/>
              </a:lnSpc>
              <a:spcBef>
                <a:spcPts val="475"/>
              </a:spcBef>
              <a:buFont typeface="Arial" panose="020B0604020202020204" pitchFamily="34" charset="0"/>
              <a:buChar char="•"/>
              <a:defRPr sz="17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800" dirty="0">
                <a:latin typeface="Arial" panose="020B0604020202020204" pitchFamily="34" charset="0"/>
              </a:rPr>
              <a:t>1.</a:t>
            </a:r>
            <a:r>
              <a:rPr lang="zh-CN" altLang="en-US" sz="2800" dirty="0">
                <a:latin typeface="Arial" panose="020B0604020202020204" pitchFamily="34" charset="0"/>
              </a:rPr>
              <a:t>掌握磁化曲线和磁滞回线的概念</a:t>
            </a:r>
            <a:r>
              <a:rPr lang="en-US" altLang="zh-CN" sz="2800" dirty="0">
                <a:latin typeface="Arial" panose="020B0604020202020204" pitchFamily="34" charset="0"/>
              </a:rPr>
              <a:t>,</a:t>
            </a:r>
            <a:r>
              <a:rPr lang="zh-CN" altLang="en-US" sz="2800" dirty="0">
                <a:latin typeface="Arial" panose="020B0604020202020204" pitchFamily="34" charset="0"/>
              </a:rPr>
              <a:t>加深对铁磁材料的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剩磁、矫顽力、磁滞和磁导率</a:t>
            </a:r>
            <a:r>
              <a:rPr lang="zh-CN" altLang="en-US" sz="2800" dirty="0">
                <a:latin typeface="Arial" panose="020B0604020202020204" pitchFamily="34" charset="0"/>
              </a:rPr>
              <a:t>的理解。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800" dirty="0">
                <a:latin typeface="Arial" panose="020B0604020202020204" pitchFamily="34" charset="0"/>
              </a:rPr>
              <a:t>2.</a:t>
            </a:r>
            <a:r>
              <a:rPr lang="zh-CN" altLang="en-US" sz="2800" dirty="0">
                <a:latin typeface="Arial" panose="020B0604020202020204" pitchFamily="34" charset="0"/>
              </a:rPr>
              <a:t>测绘出磁性样品</a:t>
            </a:r>
            <a:r>
              <a:rPr lang="en-US" altLang="zh-CN" sz="2800" dirty="0">
                <a:latin typeface="Arial" panose="020B0604020202020204" pitchFamily="34" charset="0"/>
              </a:rPr>
              <a:t>2</a:t>
            </a:r>
            <a:r>
              <a:rPr lang="zh-CN" altLang="en-US" sz="2800" dirty="0">
                <a:latin typeface="Arial" panose="020B0604020202020204" pitchFamily="34" charset="0"/>
              </a:rPr>
              <a:t>或</a:t>
            </a:r>
            <a:r>
              <a:rPr lang="en-US" altLang="zh-CN" sz="2800" dirty="0">
                <a:latin typeface="Arial" panose="020B0604020202020204" pitchFamily="34" charset="0"/>
              </a:rPr>
              <a:t>3</a:t>
            </a:r>
            <a:r>
              <a:rPr lang="zh-CN" altLang="en-US" sz="2800" dirty="0">
                <a:latin typeface="Arial" panose="020B0604020202020204" pitchFamily="34" charset="0"/>
              </a:rPr>
              <a:t>的</a:t>
            </a:r>
            <a:r>
              <a:rPr lang="en-US" altLang="zh-CN" sz="2800" dirty="0">
                <a:latin typeface="Times New Roman" panose="02020603050405020304" pitchFamily="18" charset="0"/>
              </a:rPr>
              <a:t>B-H</a:t>
            </a:r>
            <a:r>
              <a:rPr lang="zh-CN" altLang="en-US" sz="2800" dirty="0">
                <a:latin typeface="Times New Roman" panose="02020603050405020304" pitchFamily="18" charset="0"/>
              </a:rPr>
              <a:t>图、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μ-H</a:t>
            </a:r>
            <a:r>
              <a:rPr lang="zh-CN" altLang="en-US" sz="2800" dirty="0">
                <a:latin typeface="Times New Roman" panose="02020603050405020304" pitchFamily="18" charset="0"/>
              </a:rPr>
              <a:t>图和基本磁化曲线；测出样品</a:t>
            </a:r>
            <a:r>
              <a:rPr lang="en-US" altLang="zh-CN" sz="2800" dirty="0">
                <a:latin typeface="Times New Roman" panose="02020603050405020304" pitchFamily="18" charset="0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</a:rPr>
              <a:t>的居里温度。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直接连接符 61"/>
          <p:cNvCxnSpPr/>
          <p:nvPr/>
        </p:nvCxnSpPr>
        <p:spPr>
          <a:xfrm>
            <a:off x="624418" y="933451"/>
            <a:ext cx="316653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3" name="矩形 13"/>
          <p:cNvSpPr>
            <a:spLocks noChangeArrowheads="1"/>
          </p:cNvSpPr>
          <p:nvPr/>
        </p:nvSpPr>
        <p:spPr bwMode="auto">
          <a:xfrm>
            <a:off x="719668" y="251885"/>
            <a:ext cx="50365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121475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Experimental principles</a:t>
            </a:r>
          </a:p>
        </p:txBody>
      </p:sp>
      <p:pic>
        <p:nvPicPr>
          <p:cNvPr id="64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8801" y="-292099"/>
            <a:ext cx="1149351" cy="1589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1104417" y="1608235"/>
            <a:ext cx="7454900" cy="2346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1.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铁、钴、镍及其众多合金以及含铁的氧化物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铁氧体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2.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特性：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	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1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）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在外磁场作用下能被强烈磁化，故磁导率很高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	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（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2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）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磁滞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铁磁物质的磁感应强度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的变化始终落后于磁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场强度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H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的变化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44085" y="93345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铁磁物质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65" y="4580183"/>
            <a:ext cx="2914650" cy="21431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712" y="4580182"/>
            <a:ext cx="3143250" cy="2143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直接连接符 61"/>
          <p:cNvCxnSpPr/>
          <p:nvPr/>
        </p:nvCxnSpPr>
        <p:spPr>
          <a:xfrm>
            <a:off x="624418" y="933451"/>
            <a:ext cx="316653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3" name="矩形 13"/>
          <p:cNvSpPr>
            <a:spLocks noChangeArrowheads="1"/>
          </p:cNvSpPr>
          <p:nvPr/>
        </p:nvSpPr>
        <p:spPr bwMode="auto">
          <a:xfrm>
            <a:off x="719668" y="251885"/>
            <a:ext cx="50365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121475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Experimental principles</a:t>
            </a:r>
          </a:p>
        </p:txBody>
      </p:sp>
      <p:pic>
        <p:nvPicPr>
          <p:cNvPr id="64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8801" y="-292099"/>
            <a:ext cx="1149351" cy="1589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内容占位符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14" t="32556" r="48145" b="28922"/>
          <a:stretch>
            <a:fillRect/>
          </a:stretch>
        </p:blipFill>
        <p:spPr>
          <a:xfrm>
            <a:off x="3170854" y="1297518"/>
            <a:ext cx="4774660" cy="2997323"/>
          </a:xfrm>
          <a:prstGeom prst="rect">
            <a:avLst/>
          </a:prstGeom>
        </p:spPr>
      </p:pic>
      <p:sp>
        <p:nvSpPr>
          <p:cNvPr id="14" name="矩形 5"/>
          <p:cNvSpPr>
            <a:spLocks noChangeArrowheads="1"/>
          </p:cNvSpPr>
          <p:nvPr/>
        </p:nvSpPr>
        <p:spPr bwMode="auto">
          <a:xfrm>
            <a:off x="991356" y="4569812"/>
            <a:ext cx="1079819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铁磁材料在外加磁场中被磁化，外加磁场强度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H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与铁磁材料内部的磁感应强度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B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的关系为</a:t>
            </a:r>
            <a:endParaRPr lang="en-US" altLang="zh-CN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B =</a:t>
            </a:r>
            <a:r>
              <a:rPr lang="en-US" altLang="zh-CN" sz="2400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μH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，其中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磁导率</a:t>
            </a:r>
            <a:r>
              <a:rPr lang="en-US" altLang="zh-CN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μ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不是常量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。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5338" y="3714739"/>
            <a:ext cx="2451226" cy="71758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26" y="5157788"/>
            <a:ext cx="1268413" cy="126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6" name="Line 3"/>
          <p:cNvSpPr>
            <a:spLocks noChangeShapeType="1"/>
          </p:cNvSpPr>
          <p:nvPr/>
        </p:nvSpPr>
        <p:spPr bwMode="auto">
          <a:xfrm>
            <a:off x="3243263" y="3249613"/>
            <a:ext cx="6191250" cy="0"/>
          </a:xfrm>
          <a:prstGeom prst="line">
            <a:avLst/>
          </a:prstGeom>
          <a:noFill/>
          <a:ln w="76200">
            <a:solidFill>
              <a:srgbClr val="80008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987" name="Line 4"/>
          <p:cNvSpPr>
            <a:spLocks noChangeShapeType="1"/>
          </p:cNvSpPr>
          <p:nvPr/>
        </p:nvSpPr>
        <p:spPr bwMode="auto">
          <a:xfrm flipV="1">
            <a:off x="5978525" y="311150"/>
            <a:ext cx="0" cy="5157788"/>
          </a:xfrm>
          <a:prstGeom prst="line">
            <a:avLst/>
          </a:prstGeom>
          <a:noFill/>
          <a:ln w="76200">
            <a:solidFill>
              <a:srgbClr val="80008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988" name="Freeform 5"/>
          <p:cNvSpPr>
            <a:spLocks noChangeArrowheads="1"/>
          </p:cNvSpPr>
          <p:nvPr/>
        </p:nvSpPr>
        <p:spPr bwMode="auto">
          <a:xfrm>
            <a:off x="5978526" y="946151"/>
            <a:ext cx="2016125" cy="2303463"/>
          </a:xfrm>
          <a:custGeom>
            <a:avLst/>
            <a:gdLst>
              <a:gd name="T0" fmla="*/ 0 w 1270"/>
              <a:gd name="T1" fmla="*/ 1451 h 1451"/>
              <a:gd name="T2" fmla="*/ 318 w 1270"/>
              <a:gd name="T3" fmla="*/ 1043 h 1451"/>
              <a:gd name="T4" fmla="*/ 635 w 1270"/>
              <a:gd name="T5" fmla="*/ 272 h 1451"/>
              <a:gd name="T6" fmla="*/ 1270 w 1270"/>
              <a:gd name="T7" fmla="*/ 0 h 1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0" h="1451">
                <a:moveTo>
                  <a:pt x="0" y="1451"/>
                </a:moveTo>
                <a:cubicBezTo>
                  <a:pt x="106" y="1345"/>
                  <a:pt x="212" y="1239"/>
                  <a:pt x="318" y="1043"/>
                </a:cubicBezTo>
                <a:cubicBezTo>
                  <a:pt x="424" y="847"/>
                  <a:pt x="476" y="446"/>
                  <a:pt x="635" y="272"/>
                </a:cubicBezTo>
                <a:cubicBezTo>
                  <a:pt x="794" y="98"/>
                  <a:pt x="1032" y="49"/>
                  <a:pt x="1270" y="0"/>
                </a:cubicBezTo>
              </a:path>
            </a:pathLst>
          </a:custGeom>
          <a:noFill/>
          <a:ln w="76200">
            <a:solidFill>
              <a:srgbClr val="FF99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8" name="Freeform 9"/>
          <p:cNvSpPr>
            <a:spLocks noChangeArrowheads="1"/>
          </p:cNvSpPr>
          <p:nvPr/>
        </p:nvSpPr>
        <p:spPr bwMode="auto">
          <a:xfrm>
            <a:off x="3797300" y="4845050"/>
            <a:ext cx="2185988" cy="476250"/>
          </a:xfrm>
          <a:custGeom>
            <a:avLst/>
            <a:gdLst>
              <a:gd name="T0" fmla="*/ 0 w 1377"/>
              <a:gd name="T1" fmla="*/ 300 h 300"/>
              <a:gd name="T2" fmla="*/ 919 w 1377"/>
              <a:gd name="T3" fmla="*/ 156 h 300"/>
              <a:gd name="T4" fmla="*/ 1377 w 1377"/>
              <a:gd name="T5" fmla="*/ 0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377" h="300">
                <a:moveTo>
                  <a:pt x="0" y="300"/>
                </a:moveTo>
                <a:cubicBezTo>
                  <a:pt x="152" y="276"/>
                  <a:pt x="689" y="206"/>
                  <a:pt x="919" y="156"/>
                </a:cubicBezTo>
                <a:cubicBezTo>
                  <a:pt x="1149" y="106"/>
                  <a:pt x="1282" y="32"/>
                  <a:pt x="1377" y="0"/>
                </a:cubicBezTo>
              </a:path>
            </a:pathLst>
          </a:custGeom>
          <a:noFill/>
          <a:ln w="76200">
            <a:solidFill>
              <a:srgbClr val="66FF33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990" name="Line 12"/>
          <p:cNvSpPr>
            <a:spLocks noChangeShapeType="1"/>
          </p:cNvSpPr>
          <p:nvPr/>
        </p:nvSpPr>
        <p:spPr bwMode="auto">
          <a:xfrm>
            <a:off x="7994650" y="946151"/>
            <a:ext cx="0" cy="2303463"/>
          </a:xfrm>
          <a:prstGeom prst="line">
            <a:avLst/>
          </a:prstGeom>
          <a:noFill/>
          <a:ln w="57150" cap="rnd">
            <a:solidFill>
              <a:srgbClr val="800080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991" name="Line 13"/>
          <p:cNvSpPr>
            <a:spLocks noChangeShapeType="1"/>
          </p:cNvSpPr>
          <p:nvPr/>
        </p:nvSpPr>
        <p:spPr bwMode="auto">
          <a:xfrm flipH="1">
            <a:off x="5978526" y="946150"/>
            <a:ext cx="2016125" cy="0"/>
          </a:xfrm>
          <a:prstGeom prst="line">
            <a:avLst/>
          </a:prstGeom>
          <a:noFill/>
          <a:ln w="57150" cap="rnd">
            <a:solidFill>
              <a:srgbClr val="800080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992" name="Line 15"/>
          <p:cNvSpPr>
            <a:spLocks noChangeShapeType="1"/>
          </p:cNvSpPr>
          <p:nvPr/>
        </p:nvSpPr>
        <p:spPr bwMode="auto">
          <a:xfrm flipV="1">
            <a:off x="6626226" y="1809750"/>
            <a:ext cx="144463" cy="431800"/>
          </a:xfrm>
          <a:prstGeom prst="line">
            <a:avLst/>
          </a:prstGeom>
          <a:noFill/>
          <a:ln w="76200">
            <a:solidFill>
              <a:srgbClr val="FF99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" name="组合 8"/>
          <p:cNvGrpSpPr/>
          <p:nvPr/>
        </p:nvGrpSpPr>
        <p:grpSpPr bwMode="auto">
          <a:xfrm>
            <a:off x="5970588" y="946150"/>
            <a:ext cx="2024062" cy="3898900"/>
            <a:chOff x="4446588" y="946150"/>
            <a:chExt cx="2024062" cy="3898900"/>
          </a:xfrm>
        </p:grpSpPr>
        <p:sp>
          <p:nvSpPr>
            <p:cNvPr id="41994" name="Line 18"/>
            <p:cNvSpPr>
              <a:spLocks noChangeShapeType="1"/>
            </p:cNvSpPr>
            <p:nvPr/>
          </p:nvSpPr>
          <p:spPr bwMode="auto">
            <a:xfrm flipV="1">
              <a:off x="4743450" y="4402138"/>
              <a:ext cx="358775" cy="287337"/>
            </a:xfrm>
            <a:prstGeom prst="line">
              <a:avLst/>
            </a:prstGeom>
            <a:noFill/>
            <a:ln w="76200">
              <a:solidFill>
                <a:srgbClr val="66FF33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1995" name="组合 7"/>
            <p:cNvGrpSpPr/>
            <p:nvPr/>
          </p:nvGrpSpPr>
          <p:grpSpPr bwMode="auto">
            <a:xfrm>
              <a:off x="4446588" y="946150"/>
              <a:ext cx="2024062" cy="3898900"/>
              <a:chOff x="4446588" y="946150"/>
              <a:chExt cx="2024062" cy="3898900"/>
            </a:xfrm>
          </p:grpSpPr>
          <p:sp>
            <p:nvSpPr>
              <p:cNvPr id="41996" name="Freeform 8"/>
              <p:cNvSpPr>
                <a:spLocks noChangeArrowheads="1"/>
              </p:cNvSpPr>
              <p:nvPr/>
            </p:nvSpPr>
            <p:spPr bwMode="auto">
              <a:xfrm>
                <a:off x="4446588" y="946150"/>
                <a:ext cx="2024062" cy="3898900"/>
              </a:xfrm>
              <a:custGeom>
                <a:avLst/>
                <a:gdLst>
                  <a:gd name="T0" fmla="*/ 0 w 1275"/>
                  <a:gd name="T1" fmla="*/ 2456 h 2456"/>
                  <a:gd name="T2" fmla="*/ 441 w 1275"/>
                  <a:gd name="T3" fmla="*/ 2142 h 2456"/>
                  <a:gd name="T4" fmla="*/ 793 w 1275"/>
                  <a:gd name="T5" fmla="*/ 1454 h 2456"/>
                  <a:gd name="T6" fmla="*/ 867 w 1275"/>
                  <a:gd name="T7" fmla="*/ 785 h 2456"/>
                  <a:gd name="T8" fmla="*/ 1002 w 1275"/>
                  <a:gd name="T9" fmla="*/ 250 h 2456"/>
                  <a:gd name="T10" fmla="*/ 1275 w 1275"/>
                  <a:gd name="T11" fmla="*/ 0 h 2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75" h="2456">
                    <a:moveTo>
                      <a:pt x="0" y="2456"/>
                    </a:moveTo>
                    <a:cubicBezTo>
                      <a:pt x="74" y="2405"/>
                      <a:pt x="309" y="2309"/>
                      <a:pt x="441" y="2142"/>
                    </a:cubicBezTo>
                    <a:cubicBezTo>
                      <a:pt x="573" y="1975"/>
                      <a:pt x="722" y="1680"/>
                      <a:pt x="793" y="1454"/>
                    </a:cubicBezTo>
                    <a:cubicBezTo>
                      <a:pt x="864" y="1228"/>
                      <a:pt x="832" y="986"/>
                      <a:pt x="867" y="785"/>
                    </a:cubicBezTo>
                    <a:cubicBezTo>
                      <a:pt x="902" y="584"/>
                      <a:pt x="934" y="381"/>
                      <a:pt x="1002" y="250"/>
                    </a:cubicBezTo>
                    <a:cubicBezTo>
                      <a:pt x="1070" y="119"/>
                      <a:pt x="1218" y="52"/>
                      <a:pt x="1275" y="0"/>
                    </a:cubicBezTo>
                  </a:path>
                </a:pathLst>
              </a:custGeom>
              <a:noFill/>
              <a:ln w="76200">
                <a:solidFill>
                  <a:srgbClr val="66FF33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997" name="Line 19"/>
              <p:cNvSpPr>
                <a:spLocks noChangeShapeType="1"/>
              </p:cNvSpPr>
              <p:nvPr/>
            </p:nvSpPr>
            <p:spPr bwMode="auto">
              <a:xfrm flipV="1">
                <a:off x="5822950" y="1809750"/>
                <a:ext cx="71438" cy="360363"/>
              </a:xfrm>
              <a:prstGeom prst="line">
                <a:avLst/>
              </a:prstGeom>
              <a:noFill/>
              <a:ln w="76200">
                <a:solidFill>
                  <a:srgbClr val="66FF33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41998" name="Text Box 22"/>
          <p:cNvSpPr txBox="1">
            <a:spLocks noChangeArrowheads="1"/>
          </p:cNvSpPr>
          <p:nvPr/>
        </p:nvSpPr>
        <p:spPr bwMode="auto">
          <a:xfrm>
            <a:off x="8907464" y="2603501"/>
            <a:ext cx="7191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 i="1">
                <a:solidFill>
                  <a:schemeClr val="hlink"/>
                </a:solidFill>
                <a:latin typeface="宋体" panose="02010600030101010101" pitchFamily="2" charset="-122"/>
              </a:rPr>
              <a:t>H</a:t>
            </a:r>
          </a:p>
        </p:txBody>
      </p:sp>
      <p:sp>
        <p:nvSpPr>
          <p:cNvPr id="41999" name="Text Box 23"/>
          <p:cNvSpPr txBox="1">
            <a:spLocks noChangeArrowheads="1"/>
          </p:cNvSpPr>
          <p:nvPr/>
        </p:nvSpPr>
        <p:spPr bwMode="auto">
          <a:xfrm>
            <a:off x="6008689" y="166689"/>
            <a:ext cx="5746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000" b="1" i="1">
                <a:solidFill>
                  <a:schemeClr val="hlink"/>
                </a:solidFill>
                <a:latin typeface="宋体" panose="02010600030101010101" pitchFamily="2" charset="-122"/>
              </a:rPr>
              <a:t>B</a:t>
            </a:r>
          </a:p>
        </p:txBody>
      </p:sp>
      <p:sp>
        <p:nvSpPr>
          <p:cNvPr id="42000" name="Text Box 24"/>
          <p:cNvSpPr txBox="1">
            <a:spLocks noChangeArrowheads="1"/>
          </p:cNvSpPr>
          <p:nvPr/>
        </p:nvSpPr>
        <p:spPr bwMode="auto">
          <a:xfrm>
            <a:off x="8108950" y="636588"/>
            <a:ext cx="17033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3200" b="1" i="1">
                <a:solidFill>
                  <a:schemeClr val="folHlink"/>
                </a:solidFill>
                <a:latin typeface="宋体" panose="02010600030101010101" pitchFamily="2" charset="-122"/>
              </a:rPr>
              <a:t>a</a:t>
            </a:r>
            <a:r>
              <a:rPr lang="en-US" altLang="zh-CN" sz="2400" b="1" i="1">
                <a:solidFill>
                  <a:schemeClr val="folHlink"/>
                </a:solidFill>
                <a:latin typeface="宋体" panose="02010600030101010101" pitchFamily="2" charset="-122"/>
              </a:rPr>
              <a:t>(H</a:t>
            </a:r>
            <a:r>
              <a:rPr lang="en-US" altLang="zh-CN" b="1" i="1">
                <a:solidFill>
                  <a:schemeClr val="folHlink"/>
                </a:solidFill>
                <a:latin typeface="宋体" panose="02010600030101010101" pitchFamily="2" charset="-122"/>
              </a:rPr>
              <a:t>s</a:t>
            </a:r>
            <a:r>
              <a:rPr lang="en-US" altLang="zh-CN" sz="2400" b="1" i="1">
                <a:solidFill>
                  <a:schemeClr val="folHlink"/>
                </a:solidFill>
                <a:latin typeface="宋体" panose="02010600030101010101" pitchFamily="2" charset="-122"/>
              </a:rPr>
              <a:t>,</a:t>
            </a:r>
            <a:r>
              <a:rPr lang="en-US" altLang="zh-CN" sz="2400" b="1" i="1">
                <a:solidFill>
                  <a:schemeClr val="hlink"/>
                </a:solidFill>
                <a:latin typeface="宋体" panose="02010600030101010101" pitchFamily="2" charset="-122"/>
              </a:rPr>
              <a:t>B</a:t>
            </a:r>
            <a:r>
              <a:rPr lang="en-US" altLang="zh-CN" b="1" i="1">
                <a:solidFill>
                  <a:schemeClr val="hlink"/>
                </a:solidFill>
                <a:latin typeface="宋体" panose="02010600030101010101" pitchFamily="2" charset="-122"/>
              </a:rPr>
              <a:t>s</a:t>
            </a:r>
            <a:r>
              <a:rPr lang="en-US" altLang="zh-CN" sz="2400" b="1" i="1">
                <a:solidFill>
                  <a:schemeClr val="folHlink"/>
                </a:solidFill>
                <a:latin typeface="宋体" panose="02010600030101010101" pitchFamily="2" charset="-122"/>
              </a:rPr>
              <a:t>)</a:t>
            </a:r>
          </a:p>
        </p:txBody>
      </p:sp>
      <p:sp>
        <p:nvSpPr>
          <p:cNvPr id="42001" name="Text Box 25"/>
          <p:cNvSpPr txBox="1">
            <a:spLocks noChangeArrowheads="1"/>
          </p:cNvSpPr>
          <p:nvPr/>
        </p:nvSpPr>
        <p:spPr bwMode="auto">
          <a:xfrm>
            <a:off x="6008688" y="1225551"/>
            <a:ext cx="431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>
                <a:solidFill>
                  <a:schemeClr val="folHlink"/>
                </a:solidFill>
                <a:latin typeface="宋体" panose="02010600030101010101" pitchFamily="2" charset="-122"/>
              </a:rPr>
              <a:t>b</a:t>
            </a:r>
          </a:p>
        </p:txBody>
      </p:sp>
      <p:sp>
        <p:nvSpPr>
          <p:cNvPr id="136" name="Text Box 28"/>
          <p:cNvSpPr txBox="1">
            <a:spLocks noChangeArrowheads="1"/>
          </p:cNvSpPr>
          <p:nvPr/>
        </p:nvSpPr>
        <p:spPr bwMode="auto">
          <a:xfrm>
            <a:off x="5961063" y="4505326"/>
            <a:ext cx="501650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800" b="1">
                <a:solidFill>
                  <a:schemeClr val="folHlink"/>
                </a:solidFill>
                <a:latin typeface="宋体" panose="02010600030101010101" pitchFamily="2" charset="-122"/>
              </a:rPr>
              <a:t>e</a:t>
            </a:r>
          </a:p>
        </p:txBody>
      </p:sp>
      <p:sp>
        <p:nvSpPr>
          <p:cNvPr id="137" name="Text Box 29"/>
          <p:cNvSpPr txBox="1">
            <a:spLocks noChangeArrowheads="1"/>
          </p:cNvSpPr>
          <p:nvPr/>
        </p:nvSpPr>
        <p:spPr bwMode="auto">
          <a:xfrm>
            <a:off x="7202488" y="3106738"/>
            <a:ext cx="431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400" b="1">
                <a:solidFill>
                  <a:schemeClr val="folHlink"/>
                </a:solidFill>
                <a:latin typeface="宋体" panose="02010600030101010101" pitchFamily="2" charset="-122"/>
              </a:rPr>
              <a:t>f</a:t>
            </a:r>
          </a:p>
        </p:txBody>
      </p:sp>
      <p:sp>
        <p:nvSpPr>
          <p:cNvPr id="42004" name="Text Box 37"/>
          <p:cNvSpPr txBox="1">
            <a:spLocks noChangeArrowheads="1"/>
          </p:cNvSpPr>
          <p:nvPr/>
        </p:nvSpPr>
        <p:spPr bwMode="auto">
          <a:xfrm>
            <a:off x="2986088" y="955676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 </a:t>
            </a:r>
          </a:p>
        </p:txBody>
      </p:sp>
      <p:sp>
        <p:nvSpPr>
          <p:cNvPr id="42005" name="Text Box 38"/>
          <p:cNvSpPr txBox="1">
            <a:spLocks noChangeArrowheads="1"/>
          </p:cNvSpPr>
          <p:nvPr/>
        </p:nvSpPr>
        <p:spPr bwMode="auto">
          <a:xfrm>
            <a:off x="3138488" y="1108076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 </a:t>
            </a:r>
          </a:p>
        </p:txBody>
      </p:sp>
      <p:sp>
        <p:nvSpPr>
          <p:cNvPr id="42006" name="Text Box 39"/>
          <p:cNvSpPr txBox="1">
            <a:spLocks noChangeArrowheads="1"/>
          </p:cNvSpPr>
          <p:nvPr/>
        </p:nvSpPr>
        <p:spPr bwMode="auto">
          <a:xfrm>
            <a:off x="3290888" y="1260476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 </a:t>
            </a:r>
          </a:p>
        </p:txBody>
      </p:sp>
      <p:sp>
        <p:nvSpPr>
          <p:cNvPr id="42007" name="Text Box 40"/>
          <p:cNvSpPr txBox="1">
            <a:spLocks noChangeArrowheads="1"/>
          </p:cNvSpPr>
          <p:nvPr/>
        </p:nvSpPr>
        <p:spPr bwMode="auto">
          <a:xfrm>
            <a:off x="3443288" y="1412876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 </a:t>
            </a:r>
          </a:p>
        </p:txBody>
      </p:sp>
      <p:sp>
        <p:nvSpPr>
          <p:cNvPr id="42008" name="Text Box 41"/>
          <p:cNvSpPr txBox="1">
            <a:spLocks noChangeArrowheads="1"/>
          </p:cNvSpPr>
          <p:nvPr/>
        </p:nvSpPr>
        <p:spPr bwMode="auto">
          <a:xfrm>
            <a:off x="3595688" y="1565276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 </a:t>
            </a:r>
          </a:p>
        </p:txBody>
      </p:sp>
      <p:sp>
        <p:nvSpPr>
          <p:cNvPr id="42009" name="Text Box 42"/>
          <p:cNvSpPr txBox="1">
            <a:spLocks noChangeArrowheads="1"/>
          </p:cNvSpPr>
          <p:nvPr/>
        </p:nvSpPr>
        <p:spPr bwMode="auto">
          <a:xfrm>
            <a:off x="3748088" y="1717676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 </a:t>
            </a:r>
          </a:p>
        </p:txBody>
      </p:sp>
      <p:sp>
        <p:nvSpPr>
          <p:cNvPr id="42010" name="Text Box 43"/>
          <p:cNvSpPr txBox="1">
            <a:spLocks noChangeArrowheads="1"/>
          </p:cNvSpPr>
          <p:nvPr/>
        </p:nvSpPr>
        <p:spPr bwMode="auto">
          <a:xfrm>
            <a:off x="3900488" y="1870076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 </a:t>
            </a:r>
          </a:p>
        </p:txBody>
      </p:sp>
      <p:sp>
        <p:nvSpPr>
          <p:cNvPr id="42011" name="Text Box 44"/>
          <p:cNvSpPr txBox="1">
            <a:spLocks noChangeArrowheads="1"/>
          </p:cNvSpPr>
          <p:nvPr/>
        </p:nvSpPr>
        <p:spPr bwMode="auto">
          <a:xfrm>
            <a:off x="4052888" y="2022476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 </a:t>
            </a:r>
          </a:p>
        </p:txBody>
      </p:sp>
      <p:sp>
        <p:nvSpPr>
          <p:cNvPr id="42012" name="Text Box 45"/>
          <p:cNvSpPr txBox="1">
            <a:spLocks noChangeArrowheads="1"/>
          </p:cNvSpPr>
          <p:nvPr/>
        </p:nvSpPr>
        <p:spPr bwMode="auto">
          <a:xfrm>
            <a:off x="4205288" y="2174876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 </a:t>
            </a:r>
          </a:p>
        </p:txBody>
      </p:sp>
      <p:sp>
        <p:nvSpPr>
          <p:cNvPr id="42013" name="Text Box 46"/>
          <p:cNvSpPr txBox="1">
            <a:spLocks noChangeArrowheads="1"/>
          </p:cNvSpPr>
          <p:nvPr/>
        </p:nvSpPr>
        <p:spPr bwMode="auto">
          <a:xfrm>
            <a:off x="4357688" y="2327276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 </a:t>
            </a:r>
          </a:p>
        </p:txBody>
      </p:sp>
      <p:sp>
        <p:nvSpPr>
          <p:cNvPr id="42014" name="Text Box 47"/>
          <p:cNvSpPr txBox="1">
            <a:spLocks noChangeArrowheads="1"/>
          </p:cNvSpPr>
          <p:nvPr/>
        </p:nvSpPr>
        <p:spPr bwMode="auto">
          <a:xfrm>
            <a:off x="4510088" y="2479676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 </a:t>
            </a:r>
          </a:p>
        </p:txBody>
      </p:sp>
      <p:sp>
        <p:nvSpPr>
          <p:cNvPr id="42015" name="Text Box 48"/>
          <p:cNvSpPr txBox="1">
            <a:spLocks noChangeArrowheads="1"/>
          </p:cNvSpPr>
          <p:nvPr/>
        </p:nvSpPr>
        <p:spPr bwMode="auto">
          <a:xfrm>
            <a:off x="4662488" y="2632076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 </a:t>
            </a:r>
          </a:p>
        </p:txBody>
      </p:sp>
      <p:sp>
        <p:nvSpPr>
          <p:cNvPr id="42016" name="Text Box 49"/>
          <p:cNvSpPr txBox="1">
            <a:spLocks noChangeArrowheads="1"/>
          </p:cNvSpPr>
          <p:nvPr/>
        </p:nvSpPr>
        <p:spPr bwMode="auto">
          <a:xfrm>
            <a:off x="4814888" y="2784476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 </a:t>
            </a:r>
          </a:p>
        </p:txBody>
      </p:sp>
      <p:sp>
        <p:nvSpPr>
          <p:cNvPr id="42017" name="Text Box 53"/>
          <p:cNvSpPr txBox="1">
            <a:spLocks noChangeArrowheads="1"/>
          </p:cNvSpPr>
          <p:nvPr/>
        </p:nvSpPr>
        <p:spPr bwMode="auto">
          <a:xfrm>
            <a:off x="5424488" y="3394076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 </a:t>
            </a:r>
          </a:p>
        </p:txBody>
      </p:sp>
      <p:sp>
        <p:nvSpPr>
          <p:cNvPr id="42018" name="Text Box 54"/>
          <p:cNvSpPr txBox="1">
            <a:spLocks noChangeArrowheads="1"/>
          </p:cNvSpPr>
          <p:nvPr/>
        </p:nvSpPr>
        <p:spPr bwMode="auto">
          <a:xfrm>
            <a:off x="5576888" y="3373438"/>
            <a:ext cx="609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 </a:t>
            </a:r>
          </a:p>
        </p:txBody>
      </p:sp>
      <p:sp>
        <p:nvSpPr>
          <p:cNvPr id="42019" name="Text Box 55"/>
          <p:cNvSpPr txBox="1">
            <a:spLocks noChangeArrowheads="1"/>
          </p:cNvSpPr>
          <p:nvPr/>
        </p:nvSpPr>
        <p:spPr bwMode="auto">
          <a:xfrm>
            <a:off x="5729288" y="3698876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 </a:t>
            </a:r>
          </a:p>
        </p:txBody>
      </p:sp>
      <p:sp>
        <p:nvSpPr>
          <p:cNvPr id="42020" name="Text Box 56"/>
          <p:cNvSpPr txBox="1">
            <a:spLocks noChangeArrowheads="1"/>
          </p:cNvSpPr>
          <p:nvPr/>
        </p:nvSpPr>
        <p:spPr bwMode="auto">
          <a:xfrm>
            <a:off x="5881688" y="3851276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 </a:t>
            </a:r>
          </a:p>
        </p:txBody>
      </p:sp>
      <p:sp>
        <p:nvSpPr>
          <p:cNvPr id="42021" name="Text Box 57"/>
          <p:cNvSpPr txBox="1">
            <a:spLocks noChangeArrowheads="1"/>
          </p:cNvSpPr>
          <p:nvPr/>
        </p:nvSpPr>
        <p:spPr bwMode="auto">
          <a:xfrm>
            <a:off x="6034088" y="4003676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 </a:t>
            </a:r>
          </a:p>
        </p:txBody>
      </p:sp>
      <p:sp>
        <p:nvSpPr>
          <p:cNvPr id="167" name="矩形 166"/>
          <p:cNvSpPr/>
          <p:nvPr/>
        </p:nvSpPr>
        <p:spPr>
          <a:xfrm>
            <a:off x="5989638" y="3240088"/>
            <a:ext cx="4267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zh-CN" altLang="en-US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2" name="Text Box 24"/>
          <p:cNvSpPr txBox="1">
            <a:spLocks noChangeArrowheads="1"/>
          </p:cNvSpPr>
          <p:nvPr/>
        </p:nvSpPr>
        <p:spPr bwMode="auto">
          <a:xfrm>
            <a:off x="2133601" y="4932363"/>
            <a:ext cx="17049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3200" b="1">
                <a:solidFill>
                  <a:schemeClr val="folHlink"/>
                </a:solidFill>
                <a:latin typeface="宋体" panose="02010600030101010101" pitchFamily="2" charset="-122"/>
              </a:rPr>
              <a:t>d</a:t>
            </a:r>
            <a:r>
              <a:rPr lang="en-US" altLang="zh-CN" sz="2400" b="1">
                <a:solidFill>
                  <a:schemeClr val="folHlink"/>
                </a:solidFill>
                <a:latin typeface="宋体" panose="02010600030101010101" pitchFamily="2" charset="-122"/>
              </a:rPr>
              <a:t>(-H</a:t>
            </a:r>
            <a:r>
              <a:rPr lang="en-US" altLang="zh-CN" b="1">
                <a:solidFill>
                  <a:schemeClr val="folHlink"/>
                </a:solidFill>
                <a:latin typeface="宋体" panose="02010600030101010101" pitchFamily="2" charset="-122"/>
              </a:rPr>
              <a:t>s</a:t>
            </a:r>
            <a:r>
              <a:rPr lang="en-US" altLang="zh-CN" sz="2400" b="1">
                <a:solidFill>
                  <a:schemeClr val="folHlink"/>
                </a:solidFill>
                <a:latin typeface="宋体" panose="02010600030101010101" pitchFamily="2" charset="-122"/>
              </a:rPr>
              <a:t>,-</a:t>
            </a:r>
            <a:r>
              <a:rPr lang="en-US" altLang="zh-CN" sz="2400" b="1">
                <a:solidFill>
                  <a:schemeClr val="hlink"/>
                </a:solidFill>
                <a:latin typeface="宋体" panose="02010600030101010101" pitchFamily="2" charset="-122"/>
              </a:rPr>
              <a:t>B</a:t>
            </a:r>
            <a:r>
              <a:rPr lang="en-US" altLang="zh-CN" b="1">
                <a:solidFill>
                  <a:schemeClr val="hlink"/>
                </a:solidFill>
                <a:latin typeface="宋体" panose="02010600030101010101" pitchFamily="2" charset="-122"/>
              </a:rPr>
              <a:t>s</a:t>
            </a:r>
            <a:r>
              <a:rPr lang="en-US" altLang="zh-CN" sz="2400" b="1">
                <a:solidFill>
                  <a:schemeClr val="folHlink"/>
                </a:solidFill>
                <a:latin typeface="宋体" panose="02010600030101010101" pitchFamily="2" charset="-122"/>
              </a:rPr>
              <a:t>)</a:t>
            </a:r>
          </a:p>
        </p:txBody>
      </p:sp>
      <p:sp>
        <p:nvSpPr>
          <p:cNvPr id="42024" name="Text Box 23"/>
          <p:cNvSpPr txBox="1">
            <a:spLocks noChangeArrowheads="1"/>
          </p:cNvSpPr>
          <p:nvPr/>
        </p:nvSpPr>
        <p:spPr bwMode="auto">
          <a:xfrm>
            <a:off x="7972426" y="2613026"/>
            <a:ext cx="5746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000" b="1" i="1">
                <a:solidFill>
                  <a:schemeClr val="hlink"/>
                </a:solidFill>
                <a:latin typeface="宋体" panose="02010600030101010101" pitchFamily="2" charset="-122"/>
              </a:rPr>
              <a:t>H</a:t>
            </a:r>
            <a:r>
              <a:rPr lang="en-US" altLang="zh-CN" sz="2000" b="1" i="1">
                <a:solidFill>
                  <a:schemeClr val="hlink"/>
                </a:solidFill>
                <a:latin typeface="宋体" panose="02010600030101010101" pitchFamily="2" charset="-122"/>
              </a:rPr>
              <a:t>s</a:t>
            </a:r>
          </a:p>
        </p:txBody>
      </p:sp>
      <p:sp>
        <p:nvSpPr>
          <p:cNvPr id="42025" name="矩形 1"/>
          <p:cNvSpPr>
            <a:spLocks noChangeArrowheads="1"/>
          </p:cNvSpPr>
          <p:nvPr/>
        </p:nvSpPr>
        <p:spPr bwMode="auto">
          <a:xfrm>
            <a:off x="3503613" y="5732463"/>
            <a:ext cx="38782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latin typeface="宋体" panose="02010600030101010101" pitchFamily="2" charset="-122"/>
              </a:rPr>
              <a:t>铁磁材料的磁滞回线</a:t>
            </a:r>
          </a:p>
        </p:txBody>
      </p:sp>
      <p:grpSp>
        <p:nvGrpSpPr>
          <p:cNvPr id="4" name="组合 5"/>
          <p:cNvGrpSpPr/>
          <p:nvPr/>
        </p:nvGrpSpPr>
        <p:grpSpPr bwMode="auto">
          <a:xfrm>
            <a:off x="4516438" y="669925"/>
            <a:ext cx="3478212" cy="2560638"/>
            <a:chOff x="2992438" y="669925"/>
            <a:chExt cx="3478211" cy="2560638"/>
          </a:xfrm>
        </p:grpSpPr>
        <p:sp>
          <p:nvSpPr>
            <p:cNvPr id="42027" name="Line 16"/>
            <p:cNvSpPr>
              <a:spLocks noChangeShapeType="1"/>
            </p:cNvSpPr>
            <p:nvPr/>
          </p:nvSpPr>
          <p:spPr bwMode="auto">
            <a:xfrm flipH="1">
              <a:off x="3590925" y="1665288"/>
              <a:ext cx="287338" cy="433387"/>
            </a:xfrm>
            <a:prstGeom prst="line">
              <a:avLst/>
            </a:prstGeom>
            <a:noFill/>
            <a:ln w="76200">
              <a:solidFill>
                <a:srgbClr val="66FF33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2028" name="组合 4"/>
            <p:cNvGrpSpPr/>
            <p:nvPr/>
          </p:nvGrpSpPr>
          <p:grpSpPr bwMode="auto">
            <a:xfrm>
              <a:off x="2992438" y="669925"/>
              <a:ext cx="3478211" cy="2560638"/>
              <a:chOff x="2992438" y="669925"/>
              <a:chExt cx="3478211" cy="2560638"/>
            </a:xfrm>
          </p:grpSpPr>
          <p:sp>
            <p:nvSpPr>
              <p:cNvPr id="42029" name="Text Box 23"/>
              <p:cNvSpPr txBox="1">
                <a:spLocks noChangeArrowheads="1"/>
              </p:cNvSpPr>
              <p:nvPr/>
            </p:nvSpPr>
            <p:spPr bwMode="auto">
              <a:xfrm>
                <a:off x="3841750" y="669925"/>
                <a:ext cx="574675" cy="708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4000" b="1" i="1">
                    <a:solidFill>
                      <a:schemeClr val="hlink"/>
                    </a:solidFill>
                    <a:latin typeface="宋体" panose="02010600030101010101" pitchFamily="2" charset="-122"/>
                  </a:rPr>
                  <a:t>B</a:t>
                </a:r>
                <a:r>
                  <a:rPr lang="en-US" altLang="zh-CN" sz="2000" b="1" i="1">
                    <a:solidFill>
                      <a:schemeClr val="hlink"/>
                    </a:solidFill>
                    <a:latin typeface="宋体" panose="02010600030101010101" pitchFamily="2" charset="-122"/>
                  </a:rPr>
                  <a:t>r</a:t>
                </a:r>
              </a:p>
            </p:txBody>
          </p:sp>
          <p:sp>
            <p:nvSpPr>
              <p:cNvPr id="42030" name="Freeform 6"/>
              <p:cNvSpPr>
                <a:spLocks noChangeArrowheads="1"/>
              </p:cNvSpPr>
              <p:nvPr/>
            </p:nvSpPr>
            <p:spPr bwMode="auto">
              <a:xfrm>
                <a:off x="3294063" y="946149"/>
                <a:ext cx="3176586" cy="2284414"/>
              </a:xfrm>
              <a:custGeom>
                <a:avLst/>
                <a:gdLst>
                  <a:gd name="T0" fmla="*/ 0 w 1910"/>
                  <a:gd name="T1" fmla="*/ 1439 h 1439"/>
                  <a:gd name="T2" fmla="*/ 216 w 1910"/>
                  <a:gd name="T3" fmla="*/ 676 h 1439"/>
                  <a:gd name="T4" fmla="*/ 734 w 1910"/>
                  <a:gd name="T5" fmla="*/ 197 h 1439"/>
                  <a:gd name="T6" fmla="*/ 1910 w 1910"/>
                  <a:gd name="T7" fmla="*/ 0 h 1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10" h="1439">
                    <a:moveTo>
                      <a:pt x="0" y="1439"/>
                    </a:moveTo>
                    <a:cubicBezTo>
                      <a:pt x="36" y="1313"/>
                      <a:pt x="94" y="883"/>
                      <a:pt x="216" y="676"/>
                    </a:cubicBezTo>
                    <a:cubicBezTo>
                      <a:pt x="338" y="469"/>
                      <a:pt x="452" y="310"/>
                      <a:pt x="734" y="197"/>
                    </a:cubicBezTo>
                    <a:cubicBezTo>
                      <a:pt x="1016" y="84"/>
                      <a:pt x="1665" y="41"/>
                      <a:pt x="1910" y="0"/>
                    </a:cubicBezTo>
                  </a:path>
                </a:pathLst>
              </a:custGeom>
              <a:noFill/>
              <a:ln w="76200">
                <a:solidFill>
                  <a:srgbClr val="00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031" name="Text Box 24"/>
              <p:cNvSpPr txBox="1">
                <a:spLocks noChangeArrowheads="1"/>
              </p:cNvSpPr>
              <p:nvPr/>
            </p:nvSpPr>
            <p:spPr bwMode="auto">
              <a:xfrm>
                <a:off x="2992438" y="862013"/>
                <a:ext cx="885825" cy="4619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400" b="1">
                    <a:solidFill>
                      <a:schemeClr val="folHlink"/>
                    </a:solidFill>
                    <a:latin typeface="宋体" panose="02010600030101010101" pitchFamily="2" charset="-122"/>
                  </a:rPr>
                  <a:t>剩磁</a:t>
                </a:r>
                <a:endParaRPr lang="en-US" altLang="zh-CN" sz="2400" b="1">
                  <a:solidFill>
                    <a:schemeClr val="folHlink"/>
                  </a:solidFill>
                  <a:latin typeface="宋体" panose="02010600030101010101" pitchFamily="2" charset="-122"/>
                </a:endParaRPr>
              </a:p>
            </p:txBody>
          </p:sp>
        </p:grpSp>
      </p:grpSp>
      <p:grpSp>
        <p:nvGrpSpPr>
          <p:cNvPr id="6" name="组合 6"/>
          <p:cNvGrpSpPr/>
          <p:nvPr/>
        </p:nvGrpSpPr>
        <p:grpSpPr bwMode="auto">
          <a:xfrm>
            <a:off x="3211514" y="2536825"/>
            <a:ext cx="1952625" cy="2801938"/>
            <a:chOff x="1687513" y="2536825"/>
            <a:chExt cx="1952625" cy="2801938"/>
          </a:xfrm>
        </p:grpSpPr>
        <p:sp>
          <p:nvSpPr>
            <p:cNvPr id="42033" name="Text Box 23"/>
            <p:cNvSpPr txBox="1">
              <a:spLocks noChangeArrowheads="1"/>
            </p:cNvSpPr>
            <p:nvPr/>
          </p:nvSpPr>
          <p:spPr bwMode="auto">
            <a:xfrm>
              <a:off x="2725738" y="2536825"/>
              <a:ext cx="574675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4000" b="1" i="1">
                  <a:solidFill>
                    <a:schemeClr val="hlink"/>
                  </a:solidFill>
                  <a:latin typeface="宋体" panose="02010600030101010101" pitchFamily="2" charset="-122"/>
                </a:rPr>
                <a:t>H</a:t>
              </a:r>
              <a:r>
                <a:rPr lang="en-US" altLang="zh-CN" sz="2000" b="1" i="1">
                  <a:solidFill>
                    <a:schemeClr val="hlink"/>
                  </a:solidFill>
                  <a:latin typeface="宋体" panose="02010600030101010101" pitchFamily="2" charset="-122"/>
                </a:rPr>
                <a:t>c</a:t>
              </a:r>
            </a:p>
          </p:txBody>
        </p:sp>
        <p:grpSp>
          <p:nvGrpSpPr>
            <p:cNvPr id="42034" name="组合 3"/>
            <p:cNvGrpSpPr/>
            <p:nvPr/>
          </p:nvGrpSpPr>
          <p:grpSpPr bwMode="auto">
            <a:xfrm>
              <a:off x="1687513" y="2560638"/>
              <a:ext cx="1952625" cy="2778125"/>
              <a:chOff x="1687513" y="2560638"/>
              <a:chExt cx="1952625" cy="2778125"/>
            </a:xfrm>
          </p:grpSpPr>
          <p:sp>
            <p:nvSpPr>
              <p:cNvPr id="42035" name="Line 17"/>
              <p:cNvSpPr>
                <a:spLocks noChangeShapeType="1"/>
              </p:cNvSpPr>
              <p:nvPr/>
            </p:nvSpPr>
            <p:spPr bwMode="auto">
              <a:xfrm flipH="1">
                <a:off x="2943225" y="4186238"/>
                <a:ext cx="142875" cy="503237"/>
              </a:xfrm>
              <a:prstGeom prst="line">
                <a:avLst/>
              </a:prstGeom>
              <a:noFill/>
              <a:ln w="76200">
                <a:solidFill>
                  <a:srgbClr val="66FF33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42036" name="组合 2"/>
              <p:cNvGrpSpPr/>
              <p:nvPr/>
            </p:nvGrpSpPr>
            <p:grpSpPr bwMode="auto">
              <a:xfrm>
                <a:off x="1687513" y="2560638"/>
                <a:ext cx="1952625" cy="2778125"/>
                <a:chOff x="1687513" y="2560638"/>
                <a:chExt cx="1952625" cy="2778125"/>
              </a:xfrm>
            </p:grpSpPr>
            <p:sp>
              <p:nvSpPr>
                <p:cNvPr id="42037" name="Freeform 7"/>
                <p:cNvSpPr>
                  <a:spLocks noChangeArrowheads="1"/>
                </p:cNvSpPr>
                <p:nvPr/>
              </p:nvSpPr>
              <p:spPr bwMode="auto">
                <a:xfrm>
                  <a:off x="2222500" y="3243263"/>
                  <a:ext cx="1071563" cy="2095500"/>
                </a:xfrm>
                <a:custGeom>
                  <a:avLst/>
                  <a:gdLst>
                    <a:gd name="T0" fmla="*/ 675 w 675"/>
                    <a:gd name="T1" fmla="*/ 0 h 1320"/>
                    <a:gd name="T2" fmla="*/ 616 w 675"/>
                    <a:gd name="T3" fmla="*/ 269 h 1320"/>
                    <a:gd name="T4" fmla="*/ 526 w 675"/>
                    <a:gd name="T5" fmla="*/ 680 h 1320"/>
                    <a:gd name="T6" fmla="*/ 369 w 675"/>
                    <a:gd name="T7" fmla="*/ 969 h 1320"/>
                    <a:gd name="T8" fmla="*/ 0 w 675"/>
                    <a:gd name="T9" fmla="*/ 1320 h 13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5" h="1320">
                      <a:moveTo>
                        <a:pt x="675" y="0"/>
                      </a:moveTo>
                      <a:cubicBezTo>
                        <a:pt x="665" y="45"/>
                        <a:pt x="641" y="156"/>
                        <a:pt x="616" y="269"/>
                      </a:cubicBezTo>
                      <a:cubicBezTo>
                        <a:pt x="591" y="382"/>
                        <a:pt x="567" y="563"/>
                        <a:pt x="526" y="680"/>
                      </a:cubicBezTo>
                      <a:cubicBezTo>
                        <a:pt x="485" y="797"/>
                        <a:pt x="457" y="862"/>
                        <a:pt x="369" y="969"/>
                      </a:cubicBezTo>
                      <a:cubicBezTo>
                        <a:pt x="281" y="1076"/>
                        <a:pt x="145" y="1199"/>
                        <a:pt x="0" y="1320"/>
                      </a:cubicBezTo>
                    </a:path>
                  </a:pathLst>
                </a:custGeom>
                <a:noFill/>
                <a:ln w="76200">
                  <a:solidFill>
                    <a:srgbClr val="00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2038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3279775" y="2560638"/>
                  <a:ext cx="360363" cy="762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4400" b="1">
                      <a:solidFill>
                        <a:schemeClr val="folHlink"/>
                      </a:solidFill>
                      <a:latin typeface="宋体" panose="02010600030101010101" pitchFamily="2" charset="-122"/>
                    </a:rPr>
                    <a:t>c</a:t>
                  </a:r>
                </a:p>
              </p:txBody>
            </p:sp>
            <p:sp>
              <p:nvSpPr>
                <p:cNvPr id="42039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1687513" y="2671763"/>
                  <a:ext cx="1293813" cy="4619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zh-CN" altLang="en-US" sz="2400" b="1">
                      <a:solidFill>
                        <a:schemeClr val="folHlink"/>
                      </a:solidFill>
                      <a:latin typeface="宋体" panose="02010600030101010101" pitchFamily="2" charset="-122"/>
                    </a:rPr>
                    <a:t>矫顽力</a:t>
                  </a:r>
                  <a:endParaRPr lang="en-US" altLang="zh-CN" sz="2400" b="1">
                    <a:solidFill>
                      <a:schemeClr val="folHlink"/>
                    </a:solidFill>
                    <a:latin typeface="宋体" panose="02010600030101010101" pitchFamily="2" charset="-122"/>
                  </a:endParaRPr>
                </a:p>
              </p:txBody>
            </p:sp>
          </p:grpSp>
        </p:grpSp>
      </p:grpSp>
      <p:sp>
        <p:nvSpPr>
          <p:cNvPr id="32818" name="矩形 67"/>
          <p:cNvSpPr>
            <a:spLocks noChangeArrowheads="1"/>
          </p:cNvSpPr>
          <p:nvPr/>
        </p:nvSpPr>
        <p:spPr bwMode="auto">
          <a:xfrm>
            <a:off x="2566989" y="1484314"/>
            <a:ext cx="186884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b="1"/>
              <a:t>封闭曲线</a:t>
            </a:r>
            <a:r>
              <a:rPr lang="en-US" altLang="zh-CN" b="1"/>
              <a:t>abcdefa</a:t>
            </a:r>
          </a:p>
          <a:p>
            <a:r>
              <a:rPr lang="zh-CN" altLang="en-US" b="1"/>
              <a:t>称为磁滞回线</a:t>
            </a:r>
            <a:endParaRPr lang="en-US" altLang="zh-CN" b="1"/>
          </a:p>
        </p:txBody>
      </p:sp>
      <p:grpSp>
        <p:nvGrpSpPr>
          <p:cNvPr id="3" name="组合 2"/>
          <p:cNvGrpSpPr/>
          <p:nvPr/>
        </p:nvGrpSpPr>
        <p:grpSpPr bwMode="auto">
          <a:xfrm>
            <a:off x="8256588" y="3500439"/>
            <a:ext cx="2305050" cy="1368425"/>
            <a:chOff x="6732240" y="3501008"/>
            <a:chExt cx="2305050" cy="1368425"/>
          </a:xfrm>
        </p:grpSpPr>
        <p:sp>
          <p:nvSpPr>
            <p:cNvPr id="59" name="云形标注 58"/>
            <p:cNvSpPr/>
            <p:nvPr/>
          </p:nvSpPr>
          <p:spPr bwMode="auto">
            <a:xfrm>
              <a:off x="6732240" y="3501008"/>
              <a:ext cx="2305050" cy="1368425"/>
            </a:xfrm>
            <a:prstGeom prst="cloudCallou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b"/>
            <a:lstStyle/>
            <a:p>
              <a:pPr algn="ctr">
                <a:defRPr/>
              </a:pPr>
              <a:endParaRPr lang="zh-CN" altLang="en-US" sz="2000" dirty="0">
                <a:latin typeface="华文行楷" panose="02010800040101010101" pitchFamily="2" charset="-122"/>
                <a:ea typeface="华文行楷" panose="02010800040101010101" pitchFamily="2" charset="-122"/>
              </a:endParaRPr>
            </a:p>
          </p:txBody>
        </p:sp>
        <p:sp>
          <p:nvSpPr>
            <p:cNvPr id="42043" name="矩形 3"/>
            <p:cNvSpPr>
              <a:spLocks noChangeArrowheads="1"/>
            </p:cNvSpPr>
            <p:nvPr/>
          </p:nvSpPr>
          <p:spPr bwMode="auto">
            <a:xfrm>
              <a:off x="7020272" y="3789040"/>
              <a:ext cx="18049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2400">
                  <a:solidFill>
                    <a:srgbClr val="6600F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什么是饱和磁滞回线？</a:t>
              </a:r>
            </a:p>
          </p:txBody>
        </p:sp>
      </p:grpSp>
      <p:pic>
        <p:nvPicPr>
          <p:cNvPr id="6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8801" y="-292099"/>
            <a:ext cx="1149351" cy="1589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3" name="直接连接符 62"/>
          <p:cNvCxnSpPr/>
          <p:nvPr/>
        </p:nvCxnSpPr>
        <p:spPr>
          <a:xfrm>
            <a:off x="624418" y="933451"/>
            <a:ext cx="316653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4" name="矩形 13"/>
          <p:cNvSpPr>
            <a:spLocks noChangeArrowheads="1"/>
          </p:cNvSpPr>
          <p:nvPr/>
        </p:nvSpPr>
        <p:spPr bwMode="auto">
          <a:xfrm>
            <a:off x="533237" y="260353"/>
            <a:ext cx="45252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121475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 Contents</a:t>
            </a:r>
            <a:endParaRPr lang="zh-CN" altLang="en-US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  <p:bldP spid="137" grpId="0"/>
      <p:bldP spid="62" grpId="0"/>
      <p:bldP spid="328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8801" y="-292099"/>
            <a:ext cx="1149351" cy="1589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接连接符 6"/>
          <p:cNvCxnSpPr/>
          <p:nvPr/>
        </p:nvCxnSpPr>
        <p:spPr>
          <a:xfrm>
            <a:off x="624418" y="933451"/>
            <a:ext cx="316653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矩形 13"/>
          <p:cNvSpPr>
            <a:spLocks noChangeArrowheads="1"/>
          </p:cNvSpPr>
          <p:nvPr/>
        </p:nvSpPr>
        <p:spPr bwMode="auto">
          <a:xfrm>
            <a:off x="533237" y="260353"/>
            <a:ext cx="45252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121475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 Contents</a:t>
            </a:r>
            <a:endParaRPr lang="zh-CN" altLang="en-US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154607" y="1628775"/>
            <a:ext cx="7392987" cy="3600450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>
              <a:spcBef>
                <a:spcPct val="0"/>
              </a:spcBef>
              <a:buClrTx/>
              <a:buFontTx/>
              <a:buNone/>
              <a:defRPr/>
            </a:pP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①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磁导率</a:t>
            </a:r>
            <a:r>
              <a:rPr lang="en-US" altLang="zh-CN" sz="2000" b="1" i="1" dirty="0">
                <a:latin typeface="+mn-ea"/>
                <a:ea typeface="+mn-ea"/>
                <a:cs typeface="Times New Roman" panose="02020603050405020304" pitchFamily="18" charset="0"/>
              </a:rPr>
              <a:t>µ</a:t>
            </a:r>
            <a:r>
              <a:rPr lang="zh-CN" altLang="en-US" sz="2000" b="1" i="1" dirty="0">
                <a:latin typeface="+mn-ea"/>
                <a:ea typeface="+mn-ea"/>
                <a:cs typeface="Times New Roman" panose="02020603050405020304" pitchFamily="18" charset="0"/>
              </a:rPr>
              <a:t>的特点</a:t>
            </a:r>
            <a:endParaRPr lang="zh-CN" altLang="en-US" sz="7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0" hangingPunct="0">
              <a:spcBef>
                <a:spcPct val="0"/>
              </a:spcBef>
              <a:buClrTx/>
              <a:buFontTx/>
              <a:buNone/>
              <a:defRPr/>
            </a:pP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②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剩磁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；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0" hangingPunct="0">
              <a:spcBef>
                <a:spcPct val="0"/>
              </a:spcBef>
              <a:buClrTx/>
              <a:buFontTx/>
              <a:buNone/>
              <a:defRPr/>
            </a:pPr>
            <a:endParaRPr lang="zh-CN" altLang="en-US" sz="7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0" hangingPunct="0">
              <a:spcBef>
                <a:spcPct val="0"/>
              </a:spcBef>
              <a:buClrTx/>
              <a:buFontTx/>
              <a:buNone/>
              <a:defRPr/>
            </a:pP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③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矫顽磁力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0" hangingPunct="0">
              <a:spcBef>
                <a:spcPct val="0"/>
              </a:spcBef>
              <a:buClrTx/>
              <a:buFontTx/>
              <a:buNone/>
              <a:defRPr/>
            </a:pPr>
            <a:r>
              <a:rPr lang="en-US" altLang="zh-CN" sz="2000" b="1" i="1" dirty="0" err="1">
                <a:latin typeface="+mn-ea"/>
                <a:ea typeface="+mn-ea"/>
                <a:cs typeface="Times New Roman" panose="02020603050405020304" pitchFamily="18" charset="0"/>
              </a:rPr>
              <a:t>bc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段曲线称为退磁曲线；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0" hangingPunct="0">
              <a:spcBef>
                <a:spcPct val="0"/>
              </a:spcBef>
              <a:buClrTx/>
              <a:buFontTx/>
              <a:buNone/>
              <a:defRPr/>
            </a:pPr>
            <a:endParaRPr lang="en-US" altLang="zh-CN" sz="7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0" hangingPunct="0">
              <a:spcBef>
                <a:spcPct val="0"/>
              </a:spcBef>
              <a:buClrTx/>
              <a:buFontTx/>
              <a:buNone/>
              <a:defRPr/>
            </a:pP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④ </a:t>
            </a:r>
            <a:r>
              <a:rPr lang="en-US" altLang="zh-CN" sz="2000" b="1" i="1" dirty="0">
                <a:latin typeface="+mn-ea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的变化始终落后于</a:t>
            </a:r>
            <a:r>
              <a:rPr lang="en-US" altLang="zh-CN" sz="2000" b="1" i="1" dirty="0">
                <a:latin typeface="+mn-ea"/>
                <a:ea typeface="+mn-ea"/>
                <a:cs typeface="Times New Roman" panose="02020603050405020304" pitchFamily="18" charset="0"/>
              </a:rPr>
              <a:t>H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的变化，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0" hangingPunct="0">
              <a:spcBef>
                <a:spcPct val="0"/>
              </a:spcBef>
              <a:buClrTx/>
              <a:buFontTx/>
              <a:buNone/>
              <a:defRPr/>
            </a:pP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这种现象称为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磁滞现象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0" hangingPunct="0">
              <a:spcBef>
                <a:spcPct val="0"/>
              </a:spcBef>
              <a:buClrTx/>
              <a:buFontTx/>
              <a:buNone/>
              <a:defRPr/>
            </a:pP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0" hangingPunct="0">
              <a:spcBef>
                <a:spcPct val="0"/>
              </a:spcBef>
              <a:buClrTx/>
              <a:buFontTx/>
              <a:buNone/>
              <a:defRPr/>
            </a:pPr>
            <a:endParaRPr lang="en-US" altLang="zh-CN" sz="7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0" hangingPunct="0">
              <a:spcBef>
                <a:spcPct val="0"/>
              </a:spcBef>
              <a:buClrTx/>
              <a:buFontTx/>
              <a:buNone/>
              <a:defRPr/>
            </a:pP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⑤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铁磁材料在磁化一周期内所损耗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0" hangingPunct="0">
              <a:spcBef>
                <a:spcPct val="0"/>
              </a:spcBef>
              <a:buClrTx/>
              <a:buFontTx/>
              <a:buNone/>
              <a:defRPr/>
            </a:pP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的能量（也称损耗）的大小就等于磁滞回线所包围的面积的大小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0" hangingPunct="0">
              <a:spcBef>
                <a:spcPct val="0"/>
              </a:spcBef>
              <a:buClrTx/>
              <a:buFontTx/>
              <a:buNone/>
              <a:defRPr/>
            </a:pPr>
            <a:endParaRPr lang="en-US" altLang="zh-CN" sz="7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0" hangingPunct="0">
              <a:spcBef>
                <a:spcPct val="0"/>
              </a:spcBef>
              <a:buClrTx/>
              <a:buFontTx/>
              <a:buNone/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⑥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在测样品的磁滞回线前，必须对样品先进行退磁处理。</a:t>
            </a:r>
          </a:p>
        </p:txBody>
      </p:sp>
      <p:pic>
        <p:nvPicPr>
          <p:cNvPr id="10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45128"/>
            <a:ext cx="2790825" cy="296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直接连接符 61"/>
          <p:cNvCxnSpPr/>
          <p:nvPr/>
        </p:nvCxnSpPr>
        <p:spPr>
          <a:xfrm>
            <a:off x="624418" y="933451"/>
            <a:ext cx="316653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3" name="矩形 13"/>
          <p:cNvSpPr>
            <a:spLocks noChangeArrowheads="1"/>
          </p:cNvSpPr>
          <p:nvPr/>
        </p:nvSpPr>
        <p:spPr bwMode="auto">
          <a:xfrm>
            <a:off x="719668" y="251885"/>
            <a:ext cx="50365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121475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Experimental principles</a:t>
            </a:r>
          </a:p>
        </p:txBody>
      </p:sp>
      <p:pic>
        <p:nvPicPr>
          <p:cNvPr id="64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8801" y="-292099"/>
            <a:ext cx="1149351" cy="1589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627928" y="1545671"/>
            <a:ext cx="10593357" cy="267765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>
              <a:defRPr/>
            </a:pPr>
            <a:r>
              <a:rPr kumimoji="1" lang="zh-CN" altLang="en-US" sz="2400" dirty="0"/>
              <a:t>      硬磁材料的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磁滞回线宽</a:t>
            </a:r>
            <a:r>
              <a:rPr kumimoji="1" lang="zh-CN" altLang="en-US" sz="2400" dirty="0"/>
              <a:t>，</a:t>
            </a:r>
            <a:r>
              <a:rPr lang="zh-CN" altLang="en-US" sz="2400" b="1" dirty="0">
                <a:solidFill>
                  <a:srgbClr val="FF0000"/>
                </a:solidFill>
              </a:rPr>
              <a:t>剩磁和矫顽力较大</a:t>
            </a:r>
            <a:r>
              <a:rPr kumimoji="1" lang="zh-CN" altLang="en-US" sz="2400" dirty="0"/>
              <a:t>（在120-20000 </a:t>
            </a:r>
            <a:r>
              <a:rPr kumimoji="1" lang="en-US" altLang="zh-CN" sz="2400" dirty="0"/>
              <a:t>A/m，</a:t>
            </a:r>
            <a:r>
              <a:rPr kumimoji="1" lang="zh-CN" altLang="en-US" sz="2400" dirty="0"/>
              <a:t>甚至更高），因而磁化后，它的磁感应强度能保持，适宜于制作永久磁铁。</a:t>
            </a:r>
            <a:endParaRPr kumimoji="1" lang="en-US" altLang="zh-CN" sz="2400" dirty="0"/>
          </a:p>
          <a:p>
            <a:pPr eaLnBrk="0" hangingPunct="0">
              <a:defRPr/>
            </a:pPr>
            <a:endParaRPr kumimoji="1" lang="en-US" altLang="zh-CN" sz="2400" dirty="0"/>
          </a:p>
          <a:p>
            <a:pPr eaLnBrk="0" hangingPunct="0"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软磁材料（如硅钢片）的</a:t>
            </a:r>
            <a:r>
              <a:rPr lang="zh-CN" altLang="en-US" sz="2400" b="1" dirty="0">
                <a:solidFill>
                  <a:srgbClr val="FF0000"/>
                </a:solidFill>
              </a:rPr>
              <a:t>磁滞回线窄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，矫顽力</a:t>
            </a:r>
            <a:r>
              <a:rPr lang="zh-CN" altLang="en-US" sz="2400" b="1" dirty="0">
                <a:solidFill>
                  <a:srgbClr val="FF0000"/>
                </a:solidFill>
              </a:rPr>
              <a:t>小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（一般小于120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A/</a:t>
            </a:r>
            <a:r>
              <a:rPr kumimoji="1" lang="en-US" altLang="zh-CN" sz="2400" dirty="0"/>
              <a:t>m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），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但它的磁导率和饱和磁感应强度大，容易磁化和去磁，通常用于制造电机、变压器和电磁铁。</a:t>
            </a:r>
          </a:p>
          <a:p>
            <a:pPr eaLnBrk="0" hangingPunct="0">
              <a:defRPr/>
            </a:pPr>
            <a:endParaRPr kumimoji="1"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940" y="3593956"/>
            <a:ext cx="4625248" cy="33207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"/>
          <p:cNvSpPr>
            <a:spLocks noChangeShapeType="1"/>
          </p:cNvSpPr>
          <p:nvPr/>
        </p:nvSpPr>
        <p:spPr bwMode="auto">
          <a:xfrm>
            <a:off x="6456363" y="3201988"/>
            <a:ext cx="3384550" cy="0"/>
          </a:xfrm>
          <a:prstGeom prst="line">
            <a:avLst/>
          </a:prstGeom>
          <a:noFill/>
          <a:ln w="76200">
            <a:solidFill>
              <a:srgbClr val="800080"/>
            </a:solidFill>
            <a:round/>
            <a:tailEnd type="triangle" w="med" len="med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Line 3"/>
          <p:cNvSpPr>
            <a:spLocks noChangeShapeType="1"/>
          </p:cNvSpPr>
          <p:nvPr/>
        </p:nvSpPr>
        <p:spPr bwMode="auto">
          <a:xfrm flipV="1">
            <a:off x="8134350" y="990601"/>
            <a:ext cx="0" cy="4238625"/>
          </a:xfrm>
          <a:prstGeom prst="line">
            <a:avLst/>
          </a:prstGeom>
          <a:noFill/>
          <a:ln w="76200">
            <a:solidFill>
              <a:srgbClr val="800080"/>
            </a:solidFill>
            <a:round/>
            <a:tailEnd type="triangle" w="med" len="med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8223251" y="788988"/>
            <a:ext cx="4730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 i="1">
                <a:solidFill>
                  <a:schemeClr val="hlink"/>
                </a:solidFill>
                <a:latin typeface="宋体" panose="02010600030101010101" pitchFamily="2" charset="-122"/>
              </a:rPr>
              <a:t>B</a:t>
            </a:r>
            <a:endParaRPr lang="en-US" altLang="zh-CN" sz="5400" b="1" i="1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sp>
        <p:nvSpPr>
          <p:cNvPr id="7" name="Freeform 9"/>
          <p:cNvSpPr>
            <a:spLocks noChangeArrowheads="1"/>
          </p:cNvSpPr>
          <p:nvPr/>
        </p:nvSpPr>
        <p:spPr bwMode="auto">
          <a:xfrm>
            <a:off x="7308850" y="1930400"/>
            <a:ext cx="1524000" cy="2624138"/>
          </a:xfrm>
          <a:custGeom>
            <a:avLst/>
            <a:gdLst>
              <a:gd name="T0" fmla="*/ 465 w 1506"/>
              <a:gd name="T1" fmla="*/ 1167 h 2451"/>
              <a:gd name="T2" fmla="*/ 532 w 1506"/>
              <a:gd name="T3" fmla="*/ 756 h 2451"/>
              <a:gd name="T4" fmla="*/ 815 w 1506"/>
              <a:gd name="T5" fmla="*/ 392 h 2451"/>
              <a:gd name="T6" fmla="*/ 1415 w 1506"/>
              <a:gd name="T7" fmla="*/ 38 h 2451"/>
              <a:gd name="T8" fmla="*/ 1359 w 1506"/>
              <a:gd name="T9" fmla="*/ 166 h 2451"/>
              <a:gd name="T10" fmla="*/ 1178 w 1506"/>
              <a:gd name="T11" fmla="*/ 801 h 2451"/>
              <a:gd name="T12" fmla="*/ 1132 w 1506"/>
              <a:gd name="T13" fmla="*/ 1164 h 2451"/>
              <a:gd name="T14" fmla="*/ 1087 w 1506"/>
              <a:gd name="T15" fmla="*/ 1708 h 2451"/>
              <a:gd name="T16" fmla="*/ 809 w 1506"/>
              <a:gd name="T17" fmla="*/ 2065 h 2451"/>
              <a:gd name="T18" fmla="*/ 106 w 1506"/>
              <a:gd name="T19" fmla="*/ 2409 h 2451"/>
              <a:gd name="T20" fmla="*/ 173 w 1506"/>
              <a:gd name="T21" fmla="*/ 2319 h 2451"/>
              <a:gd name="T22" fmla="*/ 405 w 1506"/>
              <a:gd name="T23" fmla="*/ 1803 h 2451"/>
              <a:gd name="T24" fmla="*/ 465 w 1506"/>
              <a:gd name="T25" fmla="*/ 1167 h 2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506" h="2451">
                <a:moveTo>
                  <a:pt x="465" y="1167"/>
                </a:moveTo>
                <a:cubicBezTo>
                  <a:pt x="486" y="993"/>
                  <a:pt x="474" y="885"/>
                  <a:pt x="532" y="756"/>
                </a:cubicBezTo>
                <a:cubicBezTo>
                  <a:pt x="590" y="627"/>
                  <a:pt x="668" y="512"/>
                  <a:pt x="815" y="392"/>
                </a:cubicBezTo>
                <a:cubicBezTo>
                  <a:pt x="962" y="272"/>
                  <a:pt x="1324" y="76"/>
                  <a:pt x="1415" y="38"/>
                </a:cubicBezTo>
                <a:cubicBezTo>
                  <a:pt x="1506" y="0"/>
                  <a:pt x="1398" y="39"/>
                  <a:pt x="1359" y="166"/>
                </a:cubicBezTo>
                <a:cubicBezTo>
                  <a:pt x="1320" y="293"/>
                  <a:pt x="1216" y="635"/>
                  <a:pt x="1178" y="801"/>
                </a:cubicBezTo>
                <a:cubicBezTo>
                  <a:pt x="1140" y="967"/>
                  <a:pt x="1147" y="1013"/>
                  <a:pt x="1132" y="1164"/>
                </a:cubicBezTo>
                <a:cubicBezTo>
                  <a:pt x="1117" y="1315"/>
                  <a:pt x="1141" y="1558"/>
                  <a:pt x="1087" y="1708"/>
                </a:cubicBezTo>
                <a:cubicBezTo>
                  <a:pt x="1033" y="1858"/>
                  <a:pt x="973" y="1948"/>
                  <a:pt x="809" y="2065"/>
                </a:cubicBezTo>
                <a:cubicBezTo>
                  <a:pt x="645" y="2182"/>
                  <a:pt x="212" y="2367"/>
                  <a:pt x="106" y="2409"/>
                </a:cubicBezTo>
                <a:cubicBezTo>
                  <a:pt x="0" y="2451"/>
                  <a:pt x="123" y="2420"/>
                  <a:pt x="173" y="2319"/>
                </a:cubicBezTo>
                <a:cubicBezTo>
                  <a:pt x="223" y="2218"/>
                  <a:pt x="356" y="1995"/>
                  <a:pt x="405" y="1803"/>
                </a:cubicBezTo>
                <a:cubicBezTo>
                  <a:pt x="454" y="1611"/>
                  <a:pt x="444" y="1341"/>
                  <a:pt x="465" y="1167"/>
                </a:cubicBezTo>
                <a:close/>
              </a:path>
            </a:pathLst>
          </a:custGeom>
          <a:noFill/>
          <a:ln w="38100">
            <a:solidFill>
              <a:srgbClr val="80008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10"/>
          <p:cNvSpPr>
            <a:spLocks noChangeArrowheads="1"/>
          </p:cNvSpPr>
          <p:nvPr/>
        </p:nvSpPr>
        <p:spPr bwMode="auto">
          <a:xfrm>
            <a:off x="6831014" y="1468438"/>
            <a:ext cx="2339975" cy="3416300"/>
          </a:xfrm>
          <a:custGeom>
            <a:avLst/>
            <a:gdLst>
              <a:gd name="T0" fmla="*/ 673 w 2238"/>
              <a:gd name="T1" fmla="*/ 1610 h 3220"/>
              <a:gd name="T2" fmla="*/ 673 w 2238"/>
              <a:gd name="T3" fmla="*/ 1564 h 3220"/>
              <a:gd name="T4" fmla="*/ 764 w 2238"/>
              <a:gd name="T5" fmla="*/ 1020 h 3220"/>
              <a:gd name="T6" fmla="*/ 1263 w 2238"/>
              <a:gd name="T7" fmla="*/ 521 h 3220"/>
              <a:gd name="T8" fmla="*/ 2079 w 2238"/>
              <a:gd name="T9" fmla="*/ 113 h 3220"/>
              <a:gd name="T10" fmla="*/ 2215 w 2238"/>
              <a:gd name="T11" fmla="*/ 113 h 3220"/>
              <a:gd name="T12" fmla="*/ 1989 w 2238"/>
              <a:gd name="T13" fmla="*/ 793 h 3220"/>
              <a:gd name="T14" fmla="*/ 1853 w 2238"/>
              <a:gd name="T15" fmla="*/ 1610 h 3220"/>
              <a:gd name="T16" fmla="*/ 1762 w 2238"/>
              <a:gd name="T17" fmla="*/ 2381 h 3220"/>
              <a:gd name="T18" fmla="*/ 1218 w 2238"/>
              <a:gd name="T19" fmla="*/ 2880 h 3220"/>
              <a:gd name="T20" fmla="*/ 174 w 2238"/>
              <a:gd name="T21" fmla="*/ 3152 h 3220"/>
              <a:gd name="T22" fmla="*/ 174 w 2238"/>
              <a:gd name="T23" fmla="*/ 3061 h 3220"/>
              <a:gd name="T24" fmla="*/ 583 w 2238"/>
              <a:gd name="T25" fmla="*/ 2199 h 3220"/>
              <a:gd name="T26" fmla="*/ 673 w 2238"/>
              <a:gd name="T27" fmla="*/ 1564 h 3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238" h="3220">
                <a:moveTo>
                  <a:pt x="673" y="1610"/>
                </a:moveTo>
                <a:cubicBezTo>
                  <a:pt x="665" y="1636"/>
                  <a:pt x="658" y="1662"/>
                  <a:pt x="673" y="1564"/>
                </a:cubicBezTo>
                <a:cubicBezTo>
                  <a:pt x="688" y="1466"/>
                  <a:pt x="666" y="1194"/>
                  <a:pt x="764" y="1020"/>
                </a:cubicBezTo>
                <a:cubicBezTo>
                  <a:pt x="862" y="846"/>
                  <a:pt x="1044" y="672"/>
                  <a:pt x="1263" y="521"/>
                </a:cubicBezTo>
                <a:cubicBezTo>
                  <a:pt x="1482" y="370"/>
                  <a:pt x="1920" y="181"/>
                  <a:pt x="2079" y="113"/>
                </a:cubicBezTo>
                <a:cubicBezTo>
                  <a:pt x="2238" y="45"/>
                  <a:pt x="2230" y="0"/>
                  <a:pt x="2215" y="113"/>
                </a:cubicBezTo>
                <a:cubicBezTo>
                  <a:pt x="2200" y="226"/>
                  <a:pt x="2049" y="544"/>
                  <a:pt x="1989" y="793"/>
                </a:cubicBezTo>
                <a:cubicBezTo>
                  <a:pt x="1929" y="1042"/>
                  <a:pt x="1891" y="1345"/>
                  <a:pt x="1853" y="1610"/>
                </a:cubicBezTo>
                <a:cubicBezTo>
                  <a:pt x="1815" y="1875"/>
                  <a:pt x="1868" y="2169"/>
                  <a:pt x="1762" y="2381"/>
                </a:cubicBezTo>
                <a:cubicBezTo>
                  <a:pt x="1656" y="2593"/>
                  <a:pt x="1483" y="2752"/>
                  <a:pt x="1218" y="2880"/>
                </a:cubicBezTo>
                <a:cubicBezTo>
                  <a:pt x="953" y="3008"/>
                  <a:pt x="348" y="3122"/>
                  <a:pt x="174" y="3152"/>
                </a:cubicBezTo>
                <a:cubicBezTo>
                  <a:pt x="0" y="3182"/>
                  <a:pt x="106" y="3220"/>
                  <a:pt x="174" y="3061"/>
                </a:cubicBezTo>
                <a:cubicBezTo>
                  <a:pt x="242" y="2902"/>
                  <a:pt x="500" y="2448"/>
                  <a:pt x="583" y="2199"/>
                </a:cubicBezTo>
                <a:cubicBezTo>
                  <a:pt x="666" y="1950"/>
                  <a:pt x="658" y="1670"/>
                  <a:pt x="673" y="1564"/>
                </a:cubicBezTo>
              </a:path>
            </a:pathLst>
          </a:custGeom>
          <a:noFill/>
          <a:ln w="38100">
            <a:solidFill>
              <a:srgbClr val="80008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2"/>
          <p:cNvSpPr>
            <a:spLocks noChangeArrowheads="1"/>
          </p:cNvSpPr>
          <p:nvPr/>
        </p:nvSpPr>
        <p:spPr bwMode="auto">
          <a:xfrm>
            <a:off x="6311900" y="1306514"/>
            <a:ext cx="3111500" cy="3913187"/>
          </a:xfrm>
          <a:custGeom>
            <a:avLst/>
            <a:gdLst>
              <a:gd name="T0" fmla="*/ 0 w 2976"/>
              <a:gd name="T1" fmla="*/ 3648 h 3688"/>
              <a:gd name="T2" fmla="*/ 1680 w 2976"/>
              <a:gd name="T3" fmla="*/ 3504 h 3688"/>
              <a:gd name="T4" fmla="*/ 2640 w 2976"/>
              <a:gd name="T5" fmla="*/ 2544 h 3688"/>
              <a:gd name="T6" fmla="*/ 2784 w 2976"/>
              <a:gd name="T7" fmla="*/ 1728 h 3688"/>
              <a:gd name="T8" fmla="*/ 2832 w 2976"/>
              <a:gd name="T9" fmla="*/ 816 h 3688"/>
              <a:gd name="T10" fmla="*/ 2976 w 2976"/>
              <a:gd name="T11" fmla="*/ 0 h 3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976" h="3688">
                <a:moveTo>
                  <a:pt x="0" y="3648"/>
                </a:moveTo>
                <a:cubicBezTo>
                  <a:pt x="620" y="3668"/>
                  <a:pt x="1240" y="3688"/>
                  <a:pt x="1680" y="3504"/>
                </a:cubicBezTo>
                <a:cubicBezTo>
                  <a:pt x="2120" y="3320"/>
                  <a:pt x="2456" y="2840"/>
                  <a:pt x="2640" y="2544"/>
                </a:cubicBezTo>
                <a:cubicBezTo>
                  <a:pt x="2824" y="2248"/>
                  <a:pt x="2752" y="2016"/>
                  <a:pt x="2784" y="1728"/>
                </a:cubicBezTo>
                <a:cubicBezTo>
                  <a:pt x="2816" y="1440"/>
                  <a:pt x="2800" y="1104"/>
                  <a:pt x="2832" y="816"/>
                </a:cubicBezTo>
                <a:cubicBezTo>
                  <a:pt x="2864" y="528"/>
                  <a:pt x="2952" y="136"/>
                  <a:pt x="2976" y="0"/>
                </a:cubicBezTo>
              </a:path>
            </a:pathLst>
          </a:custGeom>
          <a:noFill/>
          <a:ln w="38100">
            <a:solidFill>
              <a:srgbClr val="80008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3"/>
          <p:cNvSpPr>
            <a:spLocks noChangeArrowheads="1"/>
          </p:cNvSpPr>
          <p:nvPr/>
        </p:nvSpPr>
        <p:spPr bwMode="auto">
          <a:xfrm>
            <a:off x="6311900" y="1295401"/>
            <a:ext cx="3111500" cy="3870325"/>
          </a:xfrm>
          <a:custGeom>
            <a:avLst/>
            <a:gdLst>
              <a:gd name="T0" fmla="*/ 2976 w 2976"/>
              <a:gd name="T1" fmla="*/ 0 h 3648"/>
              <a:gd name="T2" fmla="*/ 2352 w 2976"/>
              <a:gd name="T3" fmla="*/ 48 h 3648"/>
              <a:gd name="T4" fmla="*/ 1728 w 2976"/>
              <a:gd name="T5" fmla="*/ 288 h 3648"/>
              <a:gd name="T6" fmla="*/ 1152 w 2976"/>
              <a:gd name="T7" fmla="*/ 672 h 3648"/>
              <a:gd name="T8" fmla="*/ 864 w 2976"/>
              <a:gd name="T9" fmla="*/ 1104 h 3648"/>
              <a:gd name="T10" fmla="*/ 720 w 2976"/>
              <a:gd name="T11" fmla="*/ 1824 h 3648"/>
              <a:gd name="T12" fmla="*/ 720 w 2976"/>
              <a:gd name="T13" fmla="*/ 2160 h 3648"/>
              <a:gd name="T14" fmla="*/ 528 w 2976"/>
              <a:gd name="T15" fmla="*/ 2688 h 3648"/>
              <a:gd name="T16" fmla="*/ 0 w 2976"/>
              <a:gd name="T17" fmla="*/ 3648 h 3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76" h="3648">
                <a:moveTo>
                  <a:pt x="2976" y="0"/>
                </a:moveTo>
                <a:cubicBezTo>
                  <a:pt x="2768" y="0"/>
                  <a:pt x="2560" y="0"/>
                  <a:pt x="2352" y="48"/>
                </a:cubicBezTo>
                <a:cubicBezTo>
                  <a:pt x="2144" y="96"/>
                  <a:pt x="1928" y="184"/>
                  <a:pt x="1728" y="288"/>
                </a:cubicBezTo>
                <a:cubicBezTo>
                  <a:pt x="1528" y="392"/>
                  <a:pt x="1296" y="536"/>
                  <a:pt x="1152" y="672"/>
                </a:cubicBezTo>
                <a:cubicBezTo>
                  <a:pt x="1008" y="808"/>
                  <a:pt x="936" y="912"/>
                  <a:pt x="864" y="1104"/>
                </a:cubicBezTo>
                <a:cubicBezTo>
                  <a:pt x="792" y="1296"/>
                  <a:pt x="744" y="1648"/>
                  <a:pt x="720" y="1824"/>
                </a:cubicBezTo>
                <a:cubicBezTo>
                  <a:pt x="696" y="2000"/>
                  <a:pt x="752" y="2016"/>
                  <a:pt x="720" y="2160"/>
                </a:cubicBezTo>
                <a:cubicBezTo>
                  <a:pt x="688" y="2304"/>
                  <a:pt x="648" y="2440"/>
                  <a:pt x="528" y="2688"/>
                </a:cubicBezTo>
                <a:cubicBezTo>
                  <a:pt x="408" y="2936"/>
                  <a:pt x="88" y="3488"/>
                  <a:pt x="0" y="3648"/>
                </a:cubicBezTo>
              </a:path>
            </a:pathLst>
          </a:custGeom>
          <a:noFill/>
          <a:ln w="38100">
            <a:solidFill>
              <a:srgbClr val="80008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088" name="矩形 1"/>
          <p:cNvSpPr>
            <a:spLocks noChangeArrowheads="1"/>
          </p:cNvSpPr>
          <p:nvPr/>
        </p:nvSpPr>
        <p:spPr bwMode="auto">
          <a:xfrm>
            <a:off x="6665913" y="5507038"/>
            <a:ext cx="29638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 b="1">
                <a:latin typeface="楷体" panose="02010609060101010101" pitchFamily="49" charset="-122"/>
                <a:ea typeface="楷体" panose="02010609060101010101" pitchFamily="49" charset="-122"/>
              </a:rPr>
              <a:t>基本磁化曲线</a:t>
            </a:r>
          </a:p>
        </p:txBody>
      </p:sp>
      <p:sp>
        <p:nvSpPr>
          <p:cNvPr id="46089" name="矩形 2"/>
          <p:cNvSpPr>
            <a:spLocks noChangeArrowheads="1"/>
          </p:cNvSpPr>
          <p:nvPr/>
        </p:nvSpPr>
        <p:spPr bwMode="auto">
          <a:xfrm>
            <a:off x="532660" y="1511300"/>
            <a:ext cx="5387128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    磁性材料的磁化未达到饱和就开始退磁会出现较小的磁滞回线。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  由一系列大小不同的稳定的磁滞回线的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正顶点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连成的曲线称为基本磁化曲线，如图中的</a:t>
            </a:r>
            <a:r>
              <a:rPr lang="en-US" altLang="zh-CN" sz="2800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oa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段曲线。</a:t>
            </a:r>
          </a:p>
        </p:txBody>
      </p:sp>
      <p:sp>
        <p:nvSpPr>
          <p:cNvPr id="46090" name="矩形 37"/>
          <p:cNvSpPr>
            <a:spLocks noChangeArrowheads="1"/>
          </p:cNvSpPr>
          <p:nvPr/>
        </p:nvSpPr>
        <p:spPr bwMode="auto">
          <a:xfrm>
            <a:off x="8234364" y="3289300"/>
            <a:ext cx="1984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</a:rPr>
              <a:t>O</a:t>
            </a:r>
            <a:endParaRPr lang="zh-CN" altLang="en-US"/>
          </a:p>
        </p:txBody>
      </p:sp>
      <p:sp>
        <p:nvSpPr>
          <p:cNvPr id="46091" name="矩形 38"/>
          <p:cNvSpPr>
            <a:spLocks noChangeArrowheads="1"/>
          </p:cNvSpPr>
          <p:nvPr/>
        </p:nvSpPr>
        <p:spPr bwMode="auto">
          <a:xfrm>
            <a:off x="9398000" y="1033463"/>
            <a:ext cx="1984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</a:rPr>
              <a:t>a</a:t>
            </a:r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9086850" y="1468438"/>
            <a:ext cx="95250" cy="9525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9350376" y="1252539"/>
            <a:ext cx="93663" cy="96837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720138" y="1930400"/>
            <a:ext cx="93662" cy="9525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" name="Freeform 11"/>
          <p:cNvSpPr>
            <a:spLocks noChangeArrowheads="1"/>
          </p:cNvSpPr>
          <p:nvPr/>
        </p:nvSpPr>
        <p:spPr bwMode="auto">
          <a:xfrm>
            <a:off x="8153400" y="1295401"/>
            <a:ext cx="1270000" cy="1916113"/>
          </a:xfrm>
          <a:custGeom>
            <a:avLst/>
            <a:gdLst>
              <a:gd name="T0" fmla="*/ 0 w 1360"/>
              <a:gd name="T1" fmla="*/ 1841 h 1841"/>
              <a:gd name="T2" fmla="*/ 240 w 1360"/>
              <a:gd name="T3" fmla="*/ 1213 h 1841"/>
              <a:gd name="T4" fmla="*/ 591 w 1360"/>
              <a:gd name="T5" fmla="*/ 734 h 1841"/>
              <a:gd name="T6" fmla="*/ 1033 w 1360"/>
              <a:gd name="T7" fmla="*/ 233 h 1841"/>
              <a:gd name="T8" fmla="*/ 1360 w 1360"/>
              <a:gd name="T9" fmla="*/ 0 h 18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60" h="1841">
                <a:moveTo>
                  <a:pt x="0" y="1841"/>
                </a:moveTo>
                <a:cubicBezTo>
                  <a:pt x="40" y="1738"/>
                  <a:pt x="141" y="1398"/>
                  <a:pt x="240" y="1213"/>
                </a:cubicBezTo>
                <a:cubicBezTo>
                  <a:pt x="339" y="1028"/>
                  <a:pt x="459" y="897"/>
                  <a:pt x="591" y="734"/>
                </a:cubicBezTo>
                <a:cubicBezTo>
                  <a:pt x="723" y="571"/>
                  <a:pt x="905" y="355"/>
                  <a:pt x="1033" y="233"/>
                </a:cubicBezTo>
                <a:cubicBezTo>
                  <a:pt x="1161" y="111"/>
                  <a:pt x="1292" y="49"/>
                  <a:pt x="1360" y="0"/>
                </a:cubicBezTo>
              </a:path>
            </a:pathLst>
          </a:custGeom>
          <a:noFill/>
          <a:ln w="76200">
            <a:solidFill>
              <a:schemeClr val="folHlink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096" name="Text Box 7"/>
          <p:cNvSpPr txBox="1">
            <a:spLocks noChangeArrowheads="1"/>
          </p:cNvSpPr>
          <p:nvPr/>
        </p:nvSpPr>
        <p:spPr bwMode="auto">
          <a:xfrm>
            <a:off x="9375776" y="3330575"/>
            <a:ext cx="4746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 i="1">
                <a:solidFill>
                  <a:schemeClr val="hlink"/>
                </a:solidFill>
                <a:latin typeface="宋体" panose="02010600030101010101" pitchFamily="2" charset="-122"/>
              </a:rPr>
              <a:t>H</a:t>
            </a:r>
            <a:endParaRPr lang="en-US" altLang="zh-CN" sz="5400" b="1" i="1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46097" name="Object 113">
            <a:hlinkClick r:id="rId2" action="ppaction://hlinksldjump"/>
          </p:cNvPr>
          <p:cNvGraphicFramePr>
            <a:graphicFrameLocks noChangeAspect="1"/>
          </p:cNvGraphicFramePr>
          <p:nvPr/>
        </p:nvGraphicFramePr>
        <p:xfrm>
          <a:off x="10350501" y="6523038"/>
          <a:ext cx="315913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04800" imgH="304800" progId="MS_ClipArt_Gallery.5">
                  <p:embed/>
                </p:oleObj>
              </mc:Choice>
              <mc:Fallback>
                <p:oleObj r:id="rId3" imgW="304800" imgH="304800" progId="MS_ClipArt_Gallery.5">
                  <p:embed/>
                  <p:pic>
                    <p:nvPicPr>
                      <p:cNvPr id="0" name="Object 113">
                        <a:hlinkClick r:id="" action="ppaction://noaction"/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50501" y="6523038"/>
                        <a:ext cx="315913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直接连接符 18"/>
          <p:cNvCxnSpPr/>
          <p:nvPr/>
        </p:nvCxnSpPr>
        <p:spPr>
          <a:xfrm>
            <a:off x="624418" y="933451"/>
            <a:ext cx="316653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矩形 13"/>
          <p:cNvSpPr>
            <a:spLocks noChangeArrowheads="1"/>
          </p:cNvSpPr>
          <p:nvPr/>
        </p:nvSpPr>
        <p:spPr bwMode="auto">
          <a:xfrm>
            <a:off x="719668" y="251885"/>
            <a:ext cx="50365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121475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Experimental principles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8801" y="-292099"/>
            <a:ext cx="1149351" cy="1589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直接连接符 61"/>
          <p:cNvCxnSpPr/>
          <p:nvPr/>
        </p:nvCxnSpPr>
        <p:spPr>
          <a:xfrm>
            <a:off x="624418" y="933451"/>
            <a:ext cx="316653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3" name="矩形 13"/>
          <p:cNvSpPr>
            <a:spLocks noChangeArrowheads="1"/>
          </p:cNvSpPr>
          <p:nvPr/>
        </p:nvSpPr>
        <p:spPr bwMode="auto">
          <a:xfrm>
            <a:off x="719668" y="251885"/>
            <a:ext cx="50365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121475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Experimental principles</a:t>
            </a:r>
          </a:p>
        </p:txBody>
      </p:sp>
      <p:pic>
        <p:nvPicPr>
          <p:cNvPr id="64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8801" y="-292099"/>
            <a:ext cx="1149351" cy="1589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624418" y="1884855"/>
            <a:ext cx="7010378" cy="2122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</a:pPr>
            <a:r>
              <a:rPr lang="zh-CN" altLang="zh-CN" dirty="0"/>
              <a:t>铁磁材料被磁化后</a:t>
            </a:r>
            <a:r>
              <a:rPr lang="zh-CN" altLang="en-US" dirty="0"/>
              <a:t>表现出的</a:t>
            </a:r>
            <a:r>
              <a:rPr lang="zh-CN" altLang="zh-CN" dirty="0"/>
              <a:t>磁性与温度是有关的。随着铁磁物温度的升高，金属点阵热运动的加剧会影响磁畴磁矩的排列，平均磁矩随温度的升高而减小</a:t>
            </a:r>
            <a:r>
              <a:rPr lang="zh-CN" altLang="zh-CN" b="1" dirty="0"/>
              <a:t>。</a:t>
            </a:r>
            <a:r>
              <a:rPr lang="zh-CN" altLang="zh-CN" dirty="0"/>
              <a:t>热运动能大到足以破坏磁畴的结构时</a:t>
            </a:r>
            <a:r>
              <a:rPr lang="zh-CN" altLang="en-US" dirty="0"/>
              <a:t>，</a:t>
            </a:r>
            <a:r>
              <a:rPr lang="zh-CN" altLang="zh-CN" dirty="0"/>
              <a:t>材料的铁磁性消失变为顺磁质</a:t>
            </a:r>
            <a:r>
              <a:rPr lang="zh-CN" altLang="en-US" dirty="0"/>
              <a:t>。</a:t>
            </a:r>
            <a:r>
              <a:rPr lang="zh-CN" altLang="zh-CN" dirty="0"/>
              <a:t>铁磁性消失时所对应的温度叫做居里点温度，简称居里点，用符号</a:t>
            </a:r>
            <a:r>
              <a:rPr lang="en-US" altLang="zh-CN" dirty="0"/>
              <a:t>T</a:t>
            </a:r>
            <a:r>
              <a:rPr lang="en-US" altLang="zh-CN" baseline="-25000" dirty="0"/>
              <a:t>C</a:t>
            </a:r>
            <a:r>
              <a:rPr lang="zh-CN" altLang="zh-CN" dirty="0"/>
              <a:t>表示。</a:t>
            </a:r>
            <a:endParaRPr lang="en-US" altLang="zh-CN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019" y="1762125"/>
            <a:ext cx="3986442" cy="3333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jQzMWIwOTZiMTBkY2Q5NmMwZTJiZjUxMDdlNWRmODkifQ=="/>
</p:tagLst>
</file>

<file path=ppt/theme/theme1.xml><?xml version="1.0" encoding="utf-8"?>
<a:theme xmlns:a="http://schemas.openxmlformats.org/drawingml/2006/main" name="第一PPT，www.1ppt.com">
  <a:themeElements>
    <a:clrScheme name="自定义 13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0C0"/>
      </a:accent1>
      <a:accent2>
        <a:srgbClr val="EE7B10"/>
      </a:accent2>
      <a:accent3>
        <a:srgbClr val="0070C0"/>
      </a:accent3>
      <a:accent4>
        <a:srgbClr val="EE7B10"/>
      </a:accent4>
      <a:accent5>
        <a:srgbClr val="0070C0"/>
      </a:accent5>
      <a:accent6>
        <a:srgbClr val="EE7B10"/>
      </a:accent6>
      <a:hlink>
        <a:srgbClr val="0070C0"/>
      </a:hlink>
      <a:folHlink>
        <a:srgbClr val="EE7B1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996</Words>
  <Application>Microsoft Office PowerPoint</Application>
  <PresentationFormat>宽屏</PresentationFormat>
  <Paragraphs>137</Paragraphs>
  <Slides>19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6" baseType="lpstr">
      <vt:lpstr>等线</vt:lpstr>
      <vt:lpstr>华文行楷</vt:lpstr>
      <vt:lpstr>华文楷体</vt:lpstr>
      <vt:lpstr>楷体</vt:lpstr>
      <vt:lpstr>宋体</vt:lpstr>
      <vt:lpstr>微软雅黑</vt:lpstr>
      <vt:lpstr>幼圆</vt:lpstr>
      <vt:lpstr>Arial</vt:lpstr>
      <vt:lpstr>Arial Narrow</vt:lpstr>
      <vt:lpstr>Calibri</vt:lpstr>
      <vt:lpstr>Calibri Light</vt:lpstr>
      <vt:lpstr>Tahoma</vt:lpstr>
      <vt:lpstr>Times New Roman</vt:lpstr>
      <vt:lpstr>Wingdings</vt:lpstr>
      <vt:lpstr>第一PPT，www.1ppt.com</vt:lpstr>
      <vt:lpstr>MS_ClipArt_Gallery.5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Liukun</dc:creator>
  <cp:lastModifiedBy>Kai Zhou</cp:lastModifiedBy>
  <cp:revision>75</cp:revision>
  <dcterms:created xsi:type="dcterms:W3CDTF">2021-04-27T08:34:00Z</dcterms:created>
  <dcterms:modified xsi:type="dcterms:W3CDTF">2022-09-22T13:42:05Z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95B7C01779A04B65A8E12B4862A429CB</vt:lpwstr>
  </property>
  <property fmtid="{D5CDD505-2E9C-101B-9397-08002B2CF9AE}" pid="3" name="KSOProductBuildVer">
    <vt:lpwstr>2052-11.1.0.12156</vt:lpwstr>
  </property>
</Properties>
</file>